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6.xml" ContentType="application/vnd.ms-office.chartstyle+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35"/>
  </p:notesMasterIdLst>
  <p:sldIdLst>
    <p:sldId id="258" r:id="rId2"/>
    <p:sldId id="263" r:id="rId3"/>
    <p:sldId id="270" r:id="rId4"/>
    <p:sldId id="272" r:id="rId5"/>
    <p:sldId id="287" r:id="rId6"/>
    <p:sldId id="288" r:id="rId7"/>
    <p:sldId id="289" r:id="rId8"/>
    <p:sldId id="290" r:id="rId9"/>
    <p:sldId id="291" r:id="rId10"/>
    <p:sldId id="292" r:id="rId11"/>
    <p:sldId id="293" r:id="rId12"/>
    <p:sldId id="295" r:id="rId13"/>
    <p:sldId id="296" r:id="rId14"/>
    <p:sldId id="297" r:id="rId15"/>
    <p:sldId id="294" r:id="rId16"/>
    <p:sldId id="298" r:id="rId17"/>
    <p:sldId id="299" r:id="rId18"/>
    <p:sldId id="301" r:id="rId19"/>
    <p:sldId id="265"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285" r:id="rId34"/>
  </p:sldIdLst>
  <p:sldSz cx="12192000" cy="6858000"/>
  <p:notesSz cx="6858000" cy="91440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FB8"/>
    <a:srgbClr val="E73A1C"/>
    <a:srgbClr val="F23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9" autoAdjust="0"/>
    <p:restoredTop sz="94715"/>
  </p:normalViewPr>
  <p:slideViewPr>
    <p:cSldViewPr snapToGrid="0" snapToObjects="1">
      <p:cViewPr varScale="1">
        <p:scale>
          <a:sx n="66" d="100"/>
          <a:sy n="66" d="100"/>
        </p:scale>
        <p:origin x="-1200" y="-25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7" d="100"/>
          <a:sy n="97" d="100"/>
        </p:scale>
        <p:origin x="3688" y="2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___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___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___6.xlsx"/></Relationships>
</file>

<file path=ppt/charts/chart1.xml><?xml version="1.0" encoding="utf-8"?>
<c:chartSpace xmlns:c="http://schemas.openxmlformats.org/drawingml/2006/chart" xmlns:a="http://schemas.openxmlformats.org/drawingml/2006/main" xmlns:r="http://schemas.openxmlformats.org/officeDocument/2006/relationships">
  <c:lang val="zh-TW"/>
  <c:chart>
    <c:title>
      <c:tx>
        <c:rich>
          <a:bodyPr rot="0" spcFirstLastPara="1" vertOverflow="ellipsis" vert="horz" wrap="square" anchor="ctr" anchorCtr="1"/>
          <a:lstStyle/>
          <a:p>
            <a:pPr>
              <a:defRPr sz="2400" b="0" i="0" u="none" strike="noStrike" kern="1200" spc="0" baseline="0">
                <a:solidFill>
                  <a:schemeClr val="dk1"/>
                </a:solidFill>
                <a:latin typeface="標楷體" panose="03000509000000000000" pitchFamily="65" charset="-120"/>
                <a:ea typeface="標楷體" panose="03000509000000000000" pitchFamily="65" charset="-120"/>
                <a:cs typeface="+mn-cs"/>
              </a:defRPr>
            </a:pPr>
            <a:r>
              <a:rPr lang="zh-TW" sz="2400">
                <a:latin typeface="標楷體" panose="03000509000000000000" pitchFamily="65" charset="-120"/>
                <a:ea typeface="標楷體" panose="03000509000000000000" pitchFamily="65" charset="-120"/>
              </a:rPr>
              <a:t>性別</a:t>
            </a:r>
          </a:p>
        </c:rich>
      </c:tx>
      <c:layout/>
      <c:spPr>
        <a:noFill/>
        <a:ln>
          <a:noFill/>
        </a:ln>
        <a:effectLst/>
      </c:spPr>
    </c:title>
    <c:plotArea>
      <c:layout/>
      <c:pieChart>
        <c:varyColors val="1"/>
        <c:ser>
          <c:idx val="0"/>
          <c:order val="0"/>
          <c:tx>
            <c:strRef>
              <c:f>工作表1!$B$1</c:f>
              <c:strCache>
                <c:ptCount val="1"/>
                <c:pt idx="0">
                  <c:v>性別</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dLblPos val="bestFit"/>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工作表1!$A$2:$A$5</c:f>
              <c:strCache>
                <c:ptCount val="2"/>
                <c:pt idx="0">
                  <c:v>男性</c:v>
                </c:pt>
                <c:pt idx="1">
                  <c:v>女性</c:v>
                </c:pt>
              </c:strCache>
            </c:strRef>
          </c:cat>
          <c:val>
            <c:numRef>
              <c:f>工作表1!$B$2:$B$5</c:f>
              <c:numCache>
                <c:formatCode>General</c:formatCode>
                <c:ptCount val="4"/>
                <c:pt idx="0">
                  <c:v>43.7</c:v>
                </c:pt>
                <c:pt idx="1">
                  <c:v>56.3</c:v>
                </c:pt>
              </c:numCache>
            </c:numRef>
          </c:val>
        </c:ser>
        <c:dLbls>
          <c:showVal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legendEntry>
      <c:legendEntry>
        <c:idx val="1"/>
        <c:txPr>
          <a:bodyPr rot="0" spcFirstLastPara="1" vertOverflow="ellipsis" vert="horz" wrap="square" anchor="ctr" anchorCtr="1"/>
          <a:lstStyle/>
          <a:p>
            <a:pPr>
              <a:defRPr sz="16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legendEntry>
      <c:legendEntry>
        <c:idx val="2"/>
        <c:delete val="1"/>
      </c:legendEntry>
      <c:legendEntry>
        <c:idx val="3"/>
        <c:delete val="1"/>
      </c:legendEntry>
      <c:layout/>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legend>
    <c:plotVisOnly val="1"/>
    <c:dispBlanksAs val="zero"/>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hart>
    <c:title>
      <c:tx>
        <c:rich>
          <a:bodyPr rot="0" spcFirstLastPara="1" vertOverflow="ellipsis" vert="horz" wrap="square" anchor="ctr" anchorCtr="1"/>
          <a:lstStyle/>
          <a:p>
            <a:pPr>
              <a:defRPr sz="1862" b="1" i="0" u="none" strike="noStrike" kern="1200" cap="all" spc="50" baseline="0">
                <a:solidFill>
                  <a:schemeClr val="dk1"/>
                </a:solidFill>
                <a:latin typeface="+mn-lt"/>
                <a:ea typeface="+mn-ea"/>
                <a:cs typeface="+mn-cs"/>
              </a:defRPr>
            </a:pPr>
            <a:r>
              <a:rPr lang="zh-TW" sz="2000" b="0" dirty="0">
                <a:latin typeface="標楷體" panose="03000509000000000000" pitchFamily="65" charset="-120"/>
                <a:ea typeface="標楷體" panose="03000509000000000000" pitchFamily="65" charset="-120"/>
              </a:rPr>
              <a:t>身邊的朋友、同學是否有被跟蹤騷擾的經驗</a:t>
            </a:r>
          </a:p>
        </c:rich>
      </c:tx>
      <c:layout/>
      <c:spPr>
        <a:noFill/>
        <a:ln>
          <a:noFill/>
        </a:ln>
        <a:effectLst/>
      </c:spPr>
    </c:title>
    <c:plotArea>
      <c:layout/>
      <c:pieChart>
        <c:varyColors val="1"/>
        <c:ser>
          <c:idx val="0"/>
          <c:order val="0"/>
          <c:tx>
            <c:strRef>
              <c:f>工作表1!$B$1</c:f>
              <c:strCache>
                <c:ptCount val="1"/>
                <c:pt idx="0">
                  <c:v>身邊的朋友、同學是否有被跟蹤騷擾的經驗</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spPr>
              <a:solidFill>
                <a:schemeClr val="accent4"/>
              </a:solidFill>
              <a:ln>
                <a:noFill/>
              </a:ln>
              <a:effectLst/>
              <a:scene3d>
                <a:camera prst="orthographicFront"/>
                <a:lightRig rig="brightRoom" dir="t"/>
              </a:scene3d>
              <a:sp3d prstMaterial="flat">
                <a:bevelT w="50800" h="101600" prst="angle"/>
                <a:contourClr>
                  <a:srgbClr val="000000"/>
                </a:contourClr>
              </a:sp3d>
            </c:spPr>
          </c:dPt>
          <c:dLbls>
            <c:dLbl>
              <c:idx val="0"/>
              <c:spPr>
                <a:noFill/>
                <a:ln>
                  <a:noFill/>
                </a:ln>
                <a:effectLst/>
              </c:spPr>
              <c:txPr>
                <a:bodyPr rot="0" spcFirstLastPara="1" vertOverflow="ellipsis" vert="horz" wrap="square" anchor="ctr" anchorCtr="1"/>
                <a:lstStyle/>
                <a:p>
                  <a:pPr>
                    <a:defRPr sz="28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dLbl>
            <c:dLbl>
              <c:idx val="1"/>
              <c:layout>
                <c:manualLayout>
                  <c:x val="0.14498857892140454"/>
                  <c:y val="-7.2104430013260251E-2"/>
                </c:manualLayout>
              </c:layout>
              <c:tx>
                <c:rich>
                  <a:bodyPr/>
                  <a:lstStyle/>
                  <a:p>
                    <a:fld id="{A47FFA1C-6709-4D90-80F0-9DCB1B357DD0}" type="PERCENTAGE">
                      <a:rPr lang="en-US" altLang="zh-TW" b="0">
                        <a:latin typeface="標楷體" panose="03000509000000000000" pitchFamily="65" charset="-120"/>
                        <a:ea typeface="標楷體" panose="03000509000000000000" pitchFamily="65" charset="-120"/>
                      </a:rPr>
                      <a:pPr/>
                      <a:t>[百分比]</a:t>
                    </a:fld>
                    <a:endParaRPr lang="zh-TW" altLang="en-US"/>
                  </a:p>
                </c:rich>
              </c:tx>
              <c:dLblPos val="bestFit"/>
              <c:showPercent val="1"/>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2800" b="1" i="0" u="none" strike="noStrike" kern="1200" baseline="0">
                    <a:solidFill>
                      <a:schemeClr val="dk1"/>
                    </a:solidFill>
                    <a:latin typeface="+mn-lt"/>
                    <a:ea typeface="+mn-ea"/>
                    <a:cs typeface="+mn-cs"/>
                  </a:defRPr>
                </a:pPr>
                <a:endParaRPr lang="zh-TW"/>
              </a:p>
            </c:txPr>
            <c:dLblPos val="inEnd"/>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工作表1!$A$2:$A$5</c:f>
              <c:strCache>
                <c:ptCount val="2"/>
                <c:pt idx="0">
                  <c:v>是</c:v>
                </c:pt>
                <c:pt idx="1">
                  <c:v>否</c:v>
                </c:pt>
              </c:strCache>
            </c:strRef>
          </c:cat>
          <c:val>
            <c:numRef>
              <c:f>工作表1!$B$2:$B$5</c:f>
              <c:numCache>
                <c:formatCode>General</c:formatCode>
                <c:ptCount val="4"/>
                <c:pt idx="0">
                  <c:v>38.5</c:v>
                </c:pt>
                <c:pt idx="1">
                  <c:v>61.5</c:v>
                </c:pt>
              </c:numCache>
            </c:numRef>
          </c:val>
        </c:ser>
        <c:dLbls>
          <c:showPercent val="1"/>
        </c:dLbls>
        <c:firstSliceAng val="0"/>
      </c:pieChart>
      <c:spPr>
        <a:noFill/>
        <a:ln>
          <a:noFill/>
        </a:ln>
        <a:effectLst/>
      </c:spPr>
    </c:plotArea>
    <c:legend>
      <c:legendPos val="t"/>
      <c:legendEntry>
        <c:idx val="2"/>
        <c:delete val="1"/>
      </c:legendEntry>
      <c:legendEntry>
        <c:idx val="3"/>
        <c:delete val="1"/>
      </c:legendEntry>
      <c:layout>
        <c:manualLayout>
          <c:xMode val="edge"/>
          <c:yMode val="edge"/>
          <c:x val="0.41873532372747896"/>
          <c:y val="0.10341450633189922"/>
          <c:w val="0.14646902588057009"/>
          <c:h val="5.929098363028891E-2"/>
        </c:manualLayout>
      </c:layout>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legend>
    <c:plotVisOnly val="1"/>
    <c:dispBlanksAs val="zero"/>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chart>
    <c:title>
      <c:layout/>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標楷體" panose="03000509000000000000" pitchFamily="65" charset="-120"/>
              <a:ea typeface="標楷體" panose="03000509000000000000" pitchFamily="65" charset="-120"/>
              <a:cs typeface="+mn-cs"/>
            </a:defRPr>
          </a:pPr>
          <a:endParaRPr lang="zh-TW"/>
        </a:p>
      </c:txPr>
    </c:title>
    <c:plotArea>
      <c:layout/>
      <c:pieChart>
        <c:varyColors val="1"/>
        <c:ser>
          <c:idx val="0"/>
          <c:order val="0"/>
          <c:tx>
            <c:strRef>
              <c:f>工作表1!$B$1</c:f>
              <c:strCache>
                <c:ptCount val="1"/>
                <c:pt idx="0">
                  <c:v>自己是否有被跟蹤騷擾的經驗</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dLblPos val="bestFit"/>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工作表1!$A$2:$A$5</c:f>
              <c:strCache>
                <c:ptCount val="2"/>
                <c:pt idx="0">
                  <c:v>是</c:v>
                </c:pt>
                <c:pt idx="1">
                  <c:v>否</c:v>
                </c:pt>
              </c:strCache>
            </c:strRef>
          </c:cat>
          <c:val>
            <c:numRef>
              <c:f>工作表1!$B$2:$B$5</c:f>
              <c:numCache>
                <c:formatCode>General</c:formatCode>
                <c:ptCount val="4"/>
                <c:pt idx="0">
                  <c:v>15.4</c:v>
                </c:pt>
                <c:pt idx="1">
                  <c:v>84.6</c:v>
                </c:pt>
              </c:numCache>
            </c:numRef>
          </c:val>
        </c:ser>
        <c:dLbls>
          <c:showVal val="1"/>
        </c:dLbls>
        <c:firstSliceAng val="0"/>
      </c:pieChart>
      <c:spPr>
        <a:noFill/>
        <a:ln>
          <a:noFill/>
        </a:ln>
        <a:effectLst/>
      </c:spPr>
    </c:plotArea>
    <c:legend>
      <c:legendPos val="b"/>
      <c:legendEntry>
        <c:idx val="2"/>
        <c:delete val="1"/>
      </c:legendEntry>
      <c:legendEntry>
        <c:idx val="3"/>
        <c:delete val="1"/>
      </c:legendEntry>
      <c:layout/>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legend>
    <c:plotVisOnly val="1"/>
    <c:dispBlanksAs val="zero"/>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zh-TW"/>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zh-TW" altLang="en-US" sz="2400" dirty="0">
                <a:latin typeface="標楷體" panose="03000509000000000000" pitchFamily="65" charset="-120"/>
                <a:ea typeface="標楷體" panose="03000509000000000000" pitchFamily="65" charset="-120"/>
              </a:rPr>
              <a:t>自己是否擔心會遭受跟蹤騷擾</a:t>
            </a:r>
          </a:p>
        </c:rich>
      </c:tx>
      <c:layout/>
      <c:spPr>
        <a:noFill/>
        <a:ln>
          <a:noFill/>
        </a:ln>
        <a:effectLst/>
      </c:spPr>
    </c:title>
    <c:plotArea>
      <c:layout/>
      <c:pieChart>
        <c:varyColors val="1"/>
        <c:ser>
          <c:idx val="0"/>
          <c:order val="0"/>
          <c:tx>
            <c:strRef>
              <c:f>工作表1!$B$1</c:f>
              <c:strCache>
                <c:ptCount val="1"/>
                <c:pt idx="0">
                  <c:v>自己是否擔心會遭受跟蹤騷擾</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dLblPos val="bestFit"/>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工作表1!$A$2:$A$5</c:f>
              <c:strCache>
                <c:ptCount val="2"/>
                <c:pt idx="0">
                  <c:v>是</c:v>
                </c:pt>
                <c:pt idx="1">
                  <c:v>否</c:v>
                </c:pt>
              </c:strCache>
            </c:strRef>
          </c:cat>
          <c:val>
            <c:numRef>
              <c:f>工作表1!$B$2:$B$5</c:f>
              <c:numCache>
                <c:formatCode>General</c:formatCode>
                <c:ptCount val="4"/>
                <c:pt idx="0">
                  <c:v>62.1</c:v>
                </c:pt>
                <c:pt idx="1">
                  <c:v>37.9</c:v>
                </c:pt>
              </c:numCache>
            </c:numRef>
          </c:val>
        </c:ser>
        <c:dLbls>
          <c:showVal val="1"/>
        </c:dLbls>
        <c:firstSliceAng val="0"/>
      </c:pieChart>
      <c:spPr>
        <a:noFill/>
        <a:ln>
          <a:noFill/>
        </a:ln>
        <a:effectLst/>
      </c:spPr>
    </c:plotArea>
    <c:legend>
      <c:legendPos val="b"/>
      <c:legendEntry>
        <c:idx val="2"/>
        <c:delete val="1"/>
      </c:legendEntry>
      <c:legendEntry>
        <c:idx val="3"/>
        <c:delete val="1"/>
      </c:legendEntry>
      <c:layout/>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legend>
    <c:plotVisOnly val="1"/>
    <c:dispBlanksAs val="zero"/>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zh-TW"/>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TW"/>
  <c:chart>
    <c:title>
      <c:layout/>
      <c:spPr>
        <a:noFill/>
        <a:ln>
          <a:noFill/>
        </a:ln>
        <a:effectLst/>
      </c:spPr>
      <c:txPr>
        <a:bodyPr rot="0" spcFirstLastPara="1" vertOverflow="ellipsis" vert="horz" wrap="square" anchor="ctr" anchorCtr="1"/>
        <a:lstStyle/>
        <a:p>
          <a:pPr>
            <a:defRPr sz="2800" b="0" i="0" u="none" strike="noStrike" kern="1200" spc="0" baseline="0">
              <a:solidFill>
                <a:schemeClr val="dk1"/>
              </a:solidFill>
              <a:latin typeface="標楷體" panose="03000509000000000000" pitchFamily="65" charset="-120"/>
              <a:ea typeface="標楷體" panose="03000509000000000000" pitchFamily="65" charset="-120"/>
              <a:cs typeface="+mn-cs"/>
            </a:defRPr>
          </a:pPr>
          <a:endParaRPr lang="zh-TW"/>
        </a:p>
      </c:txPr>
    </c:title>
    <c:plotArea>
      <c:layout/>
      <c:pieChart>
        <c:varyColors val="1"/>
        <c:ser>
          <c:idx val="0"/>
          <c:order val="0"/>
          <c:tx>
            <c:strRef>
              <c:f>工作表1!$B$1</c:f>
              <c:strCache>
                <c:ptCount val="1"/>
                <c:pt idx="0">
                  <c:v>是否聽過「跟蹤騷擾防治法」</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Lbls>
            <c:dLbl>
              <c:idx val="0"/>
              <c:layout>
                <c:manualLayout>
                  <c:x val="-0.13853683266881636"/>
                  <c:y val="0.10195602703000052"/>
                </c:manualLayout>
              </c:layout>
              <c:dLblPos val="bestFit"/>
              <c:showVal val="1"/>
              <c:extLst>
                <c:ext xmlns:c15="http://schemas.microsoft.com/office/drawing/2012/chart" uri="{CE6537A1-D6FC-4f65-9D91-7224C49458BB}"/>
              </c:extLst>
            </c:dLbl>
            <c:dLbl>
              <c:idx val="1"/>
              <c:layout>
                <c:manualLayout>
                  <c:x val="0.18044104586526474"/>
                  <c:y val="-3.0351750464686706E-2"/>
                </c:manualLayout>
              </c:layout>
              <c:dLblPos val="bestFi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dLblPos val="bestFit"/>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工作表1!$A$2:$A$5</c:f>
              <c:strCache>
                <c:ptCount val="2"/>
                <c:pt idx="0">
                  <c:v>是</c:v>
                </c:pt>
                <c:pt idx="1">
                  <c:v>否</c:v>
                </c:pt>
              </c:strCache>
            </c:strRef>
          </c:cat>
          <c:val>
            <c:numRef>
              <c:f>工作表1!$B$2:$B$5</c:f>
              <c:numCache>
                <c:formatCode>General</c:formatCode>
                <c:ptCount val="4"/>
                <c:pt idx="0">
                  <c:v>34.6</c:v>
                </c:pt>
                <c:pt idx="1">
                  <c:v>65.400000000000006</c:v>
                </c:pt>
              </c:numCache>
            </c:numRef>
          </c:val>
        </c:ser>
        <c:dLbls>
          <c:showVal val="1"/>
        </c:dLbls>
        <c:firstSliceAng val="0"/>
      </c:pieChart>
      <c:spPr>
        <a:noFill/>
        <a:ln>
          <a:noFill/>
        </a:ln>
        <a:effectLst/>
      </c:spPr>
    </c:plotArea>
    <c:legend>
      <c:legendPos val="b"/>
      <c:legendEntry>
        <c:idx val="2"/>
        <c:delete val="1"/>
      </c:legendEntry>
      <c:legendEntry>
        <c:idx val="3"/>
        <c:delete val="1"/>
      </c:legendEntry>
      <c:layout/>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標楷體" panose="03000509000000000000" pitchFamily="65" charset="-120"/>
              <a:ea typeface="標楷體" panose="03000509000000000000" pitchFamily="65" charset="-120"/>
              <a:cs typeface="+mn-cs"/>
            </a:defRPr>
          </a:pPr>
          <a:endParaRPr lang="zh-TW"/>
        </a:p>
      </c:txPr>
    </c:legend>
    <c:plotVisOnly val="1"/>
    <c:dispBlanksAs val="zero"/>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zh-TW"/>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TW"/>
  <c:chart>
    <c:plotArea>
      <c:layout/>
      <c:pieChart>
        <c:varyColors val="1"/>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zero"/>
  </c:chart>
  <c:spPr>
    <a:noFill/>
    <a:ln>
      <a:noFill/>
    </a:ln>
    <a:effectLst/>
  </c:spPr>
  <c:txPr>
    <a:bodyPr/>
    <a:lstStyle/>
    <a:p>
      <a:pPr>
        <a:defRPr/>
      </a:pPr>
      <a:endParaRPr lang="zh-TW"/>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F4961-F671-D840-803D-4B02C199AB47}" type="datetimeFigureOut">
              <a:rPr kumimoji="1" lang="zh-CN" altLang="en-US" smtClean="0"/>
              <a:pPr/>
              <a:t>2018/1/2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78546-C430-4549-B45A-EA3B29F81B38}" type="slidenum">
              <a:rPr kumimoji="1" lang="zh-CN" altLang="en-US" smtClean="0"/>
              <a:pPr/>
              <a:t>‹#›</a:t>
            </a:fld>
            <a:endParaRPr kumimoji="1" lang="zh-CN" altLang="en-US"/>
          </a:p>
        </p:txBody>
      </p:sp>
    </p:spTree>
    <p:extLst>
      <p:ext uri="{BB962C8B-B14F-4D97-AF65-F5344CB8AC3E}">
        <p14:creationId xmlns="" xmlns:p14="http://schemas.microsoft.com/office/powerpoint/2010/main" val="97189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CB78546-C430-4549-B45A-EA3B29F81B38}" type="slidenum">
              <a:rPr kumimoji="1" lang="zh-CN" altLang="en-US" smtClean="0"/>
              <a:pPr/>
              <a:t>1</a:t>
            </a:fld>
            <a:endParaRPr kumimoji="1" lang="zh-CN" altLang="en-US"/>
          </a:p>
        </p:txBody>
      </p:sp>
    </p:spTree>
    <p:extLst>
      <p:ext uri="{BB962C8B-B14F-4D97-AF65-F5344CB8AC3E}">
        <p14:creationId xmlns="" xmlns:p14="http://schemas.microsoft.com/office/powerpoint/2010/main" val="147615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CB78546-C430-4549-B45A-EA3B29F81B38}" type="slidenum">
              <a:rPr kumimoji="1" lang="zh-CN" altLang="en-US" smtClean="0"/>
              <a:pPr/>
              <a:t>3</a:t>
            </a:fld>
            <a:endParaRPr kumimoji="1" lang="zh-CN" altLang="en-US"/>
          </a:p>
        </p:txBody>
      </p:sp>
    </p:spTree>
    <p:extLst>
      <p:ext uri="{BB962C8B-B14F-4D97-AF65-F5344CB8AC3E}">
        <p14:creationId xmlns="" xmlns:p14="http://schemas.microsoft.com/office/powerpoint/2010/main" val="254457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28175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97983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295664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117599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659004" y="258233"/>
            <a:ext cx="4868117" cy="529569"/>
          </a:xfrm>
          <a:prstGeom prst="rect">
            <a:avLst/>
          </a:prstGeom>
          <a:ln w="12700" cmpd="sng">
            <a:solidFill>
              <a:schemeClr val="tx1"/>
            </a:solidFill>
          </a:ln>
        </p:spPr>
        <p:txBody>
          <a:bodyPr vert="horz" anchor="ctr"/>
          <a:lstStyle>
            <a:lvl1pPr marL="0" indent="0" algn="l">
              <a:buNone/>
              <a:defRPr sz="2400" b="1"/>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3" name="文本占位符 7"/>
          <p:cNvSpPr>
            <a:spLocks noGrp="1"/>
          </p:cNvSpPr>
          <p:nvPr>
            <p:ph type="body" sz="quarter" idx="13" hasCustomPrompt="1"/>
          </p:nvPr>
        </p:nvSpPr>
        <p:spPr>
          <a:xfrm>
            <a:off x="11386592" y="171547"/>
            <a:ext cx="805408" cy="616255"/>
          </a:xfrm>
          <a:prstGeom prst="rect">
            <a:avLst/>
          </a:prstGeom>
          <a:solidFill>
            <a:schemeClr val="tx1"/>
          </a:solidFill>
        </p:spPr>
        <p:txBody>
          <a:bodyPr vert="horz" anchor="ctr"/>
          <a:lstStyle>
            <a:lvl1pPr marL="0" indent="0" algn="ctr">
              <a:buNone/>
              <a:defRPr sz="2400" b="1">
                <a:solidFill>
                  <a:srgbClr val="FFFFFF"/>
                </a:solidFill>
              </a:defRPr>
            </a:lvl1pPr>
          </a:lstStyle>
          <a:p>
            <a:pPr lvl="0"/>
            <a:r>
              <a:rPr kumimoji="1" lang="en-US" altLang="zh-CN" dirty="0" smtClean="0"/>
              <a:t>01</a:t>
            </a:r>
            <a:endParaRPr kumimoji="1" lang="zh-CN" altLang="en-US" dirty="0"/>
          </a:p>
        </p:txBody>
      </p:sp>
      <p:sp>
        <p:nvSpPr>
          <p:cNvPr id="4" name="图片占位符 8"/>
          <p:cNvSpPr>
            <a:spLocks noGrp="1"/>
          </p:cNvSpPr>
          <p:nvPr>
            <p:ph type="pic" sz="quarter" idx="14" hasCustomPrompt="1"/>
          </p:nvPr>
        </p:nvSpPr>
        <p:spPr>
          <a:xfrm>
            <a:off x="376768" y="5989475"/>
            <a:ext cx="1960033" cy="533400"/>
          </a:xfrm>
          <a:prstGeom prst="rect">
            <a:avLst/>
          </a:prstGeom>
        </p:spPr>
        <p:txBody>
          <a:bodyPr vert="horz" anchor="ctr"/>
          <a:lstStyle>
            <a:lvl1pPr marL="0" indent="0" algn="ctr">
              <a:buNone/>
              <a:defRPr sz="1600" b="1"/>
            </a:lvl1pPr>
          </a:lstStyle>
          <a:p>
            <a:r>
              <a:rPr kumimoji="1" lang="en-US" altLang="zh-CN" sz="1600" b="1" dirty="0" smtClean="0"/>
              <a:t>LOGO&amp;PIC</a:t>
            </a:r>
            <a:r>
              <a:rPr kumimoji="1" lang="zh-CN" altLang="en-US" sz="1600" b="1" dirty="0" smtClean="0"/>
              <a:t> </a:t>
            </a:r>
            <a:r>
              <a:rPr kumimoji="1" lang="en-US" altLang="zh-CN" sz="1600" b="1" dirty="0" smtClean="0"/>
              <a:t>HERE</a:t>
            </a:r>
            <a:endParaRPr kumimoji="1" lang="zh-CN" altLang="en-US" dirty="0"/>
          </a:p>
        </p:txBody>
      </p:sp>
    </p:spTree>
    <p:extLst>
      <p:ext uri="{BB962C8B-B14F-4D97-AF65-F5344CB8AC3E}">
        <p14:creationId xmlns="" xmlns:p14="http://schemas.microsoft.com/office/powerpoint/2010/main" val="1632621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917054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defTabSz="609585"/>
            <a:r>
              <a:rPr lang="zh-CN" altLang="en-US" sz="1800" dirty="0" smtClean="0">
                <a:solidFill>
                  <a:srgbClr val="FFFFFF"/>
                </a:solidFill>
                <a:latin typeface="Segoe UI Light"/>
                <a:ea typeface="微软雅黑"/>
                <a:cs typeface="Segoe UI Light"/>
              </a:rPr>
              <a:t>标注</a:t>
            </a:r>
            <a:endParaRPr lang="zh-CN" altLang="en-US" sz="1800" dirty="0">
              <a:solidFill>
                <a:srgbClr val="FFFFFF"/>
              </a:solidFill>
              <a:latin typeface="Segoe UI Light"/>
              <a:ea typeface="微软雅黑"/>
              <a:cs typeface="Segoe UI Light"/>
            </a:endParaRPr>
          </a:p>
        </p:txBody>
      </p:sp>
      <p:sp>
        <p:nvSpPr>
          <p:cNvPr id="11" name="矩形 10"/>
          <p:cNvSpPr/>
          <p:nvPr userDrawn="1"/>
        </p:nvSpPr>
        <p:spPr>
          <a:xfrm>
            <a:off x="2572589" y="759873"/>
            <a:ext cx="1402001" cy="3453253"/>
          </a:xfrm>
          <a:prstGeom prst="rect">
            <a:avLst/>
          </a:prstGeom>
        </p:spPr>
        <p:txBody>
          <a:bodyPr wrap="square">
            <a:spAutoFit/>
          </a:bodyPr>
          <a:lstStyle/>
          <a:p>
            <a:pPr defTabSz="609585">
              <a:lnSpc>
                <a:spcPct val="130000"/>
              </a:lnSpc>
            </a:pPr>
            <a:r>
              <a:rPr lang="zh-CN" altLang="en-US" sz="1400" dirty="0" smtClean="0">
                <a:solidFill>
                  <a:srgbClr val="FFFFFF"/>
                </a:solidFill>
                <a:latin typeface="Segoe UI Light"/>
                <a:ea typeface="微软雅黑"/>
                <a:cs typeface="Segoe UI Light"/>
              </a:rPr>
              <a:t>字体使用 </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smtClean="0">
              <a:solidFill>
                <a:srgbClr val="FFFFFF"/>
              </a:solidFill>
              <a:latin typeface="Segoe UI Light"/>
              <a:ea typeface="微软雅黑"/>
              <a:cs typeface="Segoe UI Light"/>
            </a:endParaRPr>
          </a:p>
          <a:p>
            <a:pPr defTabSz="609585">
              <a:lnSpc>
                <a:spcPct val="130000"/>
              </a:lnSpc>
            </a:pPr>
            <a:endParaRPr lang="en-US" altLang="zh-CN" sz="1400" dirty="0" smtClean="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smtClean="0">
              <a:solidFill>
                <a:srgbClr val="FFFFFF"/>
              </a:solidFill>
              <a:latin typeface="Segoe UI Light"/>
              <a:ea typeface="微软雅黑"/>
              <a:cs typeface="Segoe UI Light"/>
            </a:endParaRPr>
          </a:p>
          <a:p>
            <a:pPr defTabSz="609585">
              <a:lnSpc>
                <a:spcPct val="130000"/>
              </a:lnSpc>
            </a:pPr>
            <a:r>
              <a:rPr lang="zh-CN" altLang="en-US" sz="1400" dirty="0" smtClean="0">
                <a:solidFill>
                  <a:srgbClr val="FFFFFF"/>
                </a:solidFill>
                <a:latin typeface="Segoe UI Light"/>
                <a:ea typeface="微软雅黑"/>
                <a:cs typeface="Segoe UI Light"/>
              </a:rPr>
              <a:t>行距</a:t>
            </a:r>
            <a:endParaRPr lang="en-US" altLang="zh-CN" sz="1400" dirty="0" smtClean="0">
              <a:solidFill>
                <a:srgbClr val="FFFFFF"/>
              </a:solidFill>
              <a:latin typeface="Segoe UI Light"/>
              <a:ea typeface="微软雅黑"/>
              <a:cs typeface="Segoe UI Light"/>
            </a:endParaRPr>
          </a:p>
          <a:p>
            <a:pPr defTabSz="609585">
              <a:lnSpc>
                <a:spcPct val="130000"/>
              </a:lnSpc>
            </a:pPr>
            <a:endParaRPr lang="en-US" altLang="zh-CN" sz="1400" dirty="0" smtClean="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smtClean="0">
                <a:solidFill>
                  <a:srgbClr val="FFFFFF"/>
                </a:solidFill>
                <a:latin typeface="Segoe UI Light"/>
                <a:ea typeface="微软雅黑"/>
                <a:cs typeface="Segoe UI Light"/>
              </a:rPr>
              <a:t>背景图片出处</a:t>
            </a: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smtClean="0">
              <a:solidFill>
                <a:srgbClr val="FFFFFF"/>
              </a:solidFill>
              <a:latin typeface="Segoe UI Light"/>
              <a:ea typeface="微软雅黑"/>
              <a:cs typeface="Segoe UI Light"/>
            </a:endParaRPr>
          </a:p>
          <a:p>
            <a:pPr defTabSz="609585">
              <a:lnSpc>
                <a:spcPct val="130000"/>
              </a:lnSpc>
            </a:pPr>
            <a:r>
              <a:rPr lang="zh-CN" altLang="en-US" sz="1400" dirty="0" smtClean="0">
                <a:solidFill>
                  <a:srgbClr val="FFFFFF"/>
                </a:solidFill>
                <a:latin typeface="Segoe UI Light"/>
                <a:ea typeface="微软雅黑"/>
                <a:cs typeface="Segoe UI Light"/>
              </a:rPr>
              <a:t>声明</a:t>
            </a:r>
            <a:endParaRPr lang="en-US" altLang="zh-CN" sz="1400" dirty="0" smtClean="0">
              <a:solidFill>
                <a:srgbClr val="FFFFFF"/>
              </a:solidFill>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a:lnSpc>
                <a:spcPct val="130000"/>
              </a:lnSpc>
            </a:pPr>
            <a:r>
              <a:rPr lang="zh-CN" altLang="en-US" sz="1400" dirty="0" smtClean="0">
                <a:solidFill>
                  <a:srgbClr val="FFFFFF"/>
                </a:solidFill>
                <a:latin typeface="Segoe UI Light"/>
                <a:ea typeface="微软雅黑"/>
                <a:cs typeface="Segoe UI Light"/>
              </a:rPr>
              <a:t>英文 </a:t>
            </a:r>
            <a:r>
              <a:rPr lang="en-US" altLang="zh-CN" sz="1400" dirty="0">
                <a:solidFill>
                  <a:srgbClr val="FFFFFF"/>
                </a:solidFill>
                <a:latin typeface="Segoe UI Light"/>
                <a:cs typeface="Segoe UI Light"/>
              </a:rPr>
              <a:t>Century Gothic</a:t>
            </a: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smtClean="0">
                <a:solidFill>
                  <a:srgbClr val="FFFFFF"/>
                </a:solidFill>
                <a:latin typeface="Segoe UI Light"/>
                <a:ea typeface="微软雅黑"/>
                <a:cs typeface="Segoe UI Light"/>
              </a:rPr>
              <a:t>中文 微软雅黑</a:t>
            </a:r>
            <a:endParaRPr lang="en-US" altLang="zh-CN" sz="1400" dirty="0" smtClean="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smtClean="0">
              <a:solidFill>
                <a:srgbClr val="FFFFFF"/>
              </a:solidFill>
              <a:latin typeface="Segoe UI Light"/>
              <a:ea typeface="微软雅黑"/>
              <a:cs typeface="Segoe UI Light"/>
            </a:endParaRPr>
          </a:p>
          <a:p>
            <a:pPr defTabSz="609585">
              <a:lnSpc>
                <a:spcPct val="130000"/>
              </a:lnSpc>
            </a:pPr>
            <a:r>
              <a:rPr lang="zh-CN" altLang="en-US" sz="1400" dirty="0" smtClean="0">
                <a:solidFill>
                  <a:srgbClr val="FFFFFF"/>
                </a:solidFill>
                <a:latin typeface="Segoe UI Light"/>
                <a:ea typeface="微软雅黑"/>
                <a:cs typeface="Segoe UI Light"/>
              </a:rPr>
              <a:t>正文 </a:t>
            </a:r>
            <a:r>
              <a:rPr lang="en-US" altLang="zh-CN" sz="1400" dirty="0" smtClean="0">
                <a:solidFill>
                  <a:srgbClr val="FFFFFF"/>
                </a:solidFill>
                <a:latin typeface="Segoe UI Light"/>
                <a:ea typeface="微软雅黑"/>
                <a:cs typeface="Segoe UI Light"/>
              </a:rPr>
              <a:t>1.3</a:t>
            </a: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smtClean="0">
              <a:solidFill>
                <a:srgbClr val="FFFFFF"/>
              </a:solidFill>
              <a:latin typeface="Segoe UI Light"/>
              <a:ea typeface="微软雅黑"/>
              <a:cs typeface="Segoe UI Light"/>
            </a:endParaRPr>
          </a:p>
          <a:p>
            <a:pPr defTabSz="609585">
              <a:lnSpc>
                <a:spcPct val="130000"/>
              </a:lnSpc>
            </a:pPr>
            <a:r>
              <a:rPr lang="en-US" altLang="zh-CN" sz="1400" dirty="0" err="1" smtClean="0">
                <a:solidFill>
                  <a:srgbClr val="FFFFFF"/>
                </a:solidFill>
                <a:latin typeface="Segoe UI Light"/>
                <a:ea typeface="微软雅黑"/>
                <a:cs typeface="Segoe UI Light"/>
              </a:rPr>
              <a:t>cn.bing.com</a:t>
            </a:r>
            <a:endParaRPr lang="zh-CN" altLang="en-US" sz="1400" dirty="0" smtClean="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smtClean="0">
              <a:solidFill>
                <a:srgbClr val="FFFFFF"/>
              </a:solidFill>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不得被全部或部分的复制、传播、销售，否则将承担法律责任。</a:t>
            </a:r>
            <a:endPar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endParaRPr>
          </a:p>
        </p:txBody>
      </p:sp>
      <p:sp>
        <p:nvSpPr>
          <p:cNvPr id="13" name="矩形 12"/>
          <p:cNvSpPr/>
          <p:nvPr userDrawn="1"/>
        </p:nvSpPr>
        <p:spPr>
          <a:xfrm>
            <a:off x="440603" y="182445"/>
            <a:ext cx="777777" cy="246221"/>
          </a:xfrm>
          <a:prstGeom prst="rect">
            <a:avLst/>
          </a:prstGeom>
        </p:spPr>
        <p:txBody>
          <a:bodyPr wrap="none">
            <a:spAutoFit/>
          </a:bodyPr>
          <a:lstStyle/>
          <a:p>
            <a:pPr defTabSz="609585"/>
            <a:r>
              <a:rPr kumimoji="1" lang="en-US" altLang="zh-CN" sz="1000" dirty="0" smtClean="0">
                <a:solidFill>
                  <a:prstClr val="white"/>
                </a:solidFill>
                <a:latin typeface="Segoe UI Light"/>
                <a:ea typeface="微软雅黑" charset="0"/>
                <a:cs typeface="Segoe UI Light"/>
              </a:rPr>
              <a:t>OfficePLUS</a:t>
            </a:r>
            <a:endParaRPr lang="zh-CN" altLang="en-US" sz="1000" dirty="0">
              <a:solidFill>
                <a:prstClr val="white"/>
              </a:solidFill>
              <a:latin typeface="Segoe UI Light"/>
              <a:ea typeface="微软雅黑" charset="0"/>
              <a:cs typeface="Segoe UI Light"/>
            </a:endParaRPr>
          </a:p>
        </p:txBody>
      </p:sp>
    </p:spTree>
    <p:extLst>
      <p:ext uri="{BB962C8B-B14F-4D97-AF65-F5344CB8AC3E}">
        <p14:creationId xmlns="" xmlns:p14="http://schemas.microsoft.com/office/powerpoint/2010/main" val="1433925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algn="ctr" defTabSz="609585"/>
            <a:r>
              <a:rPr kumimoji="1" lang="zh-CN" altLang="en-US" sz="1333" dirty="0" smtClean="0">
                <a:solidFill>
                  <a:srgbClr val="000000"/>
                </a:solidFill>
                <a:latin typeface="Century Gothic"/>
                <a:ea typeface="微软雅黑" charset="0"/>
              </a:rPr>
              <a:t>点击</a:t>
            </a:r>
            <a:r>
              <a:rPr kumimoji="1" lang="en-US" altLang="zh-CN" sz="1333" dirty="0" smtClean="0">
                <a:solidFill>
                  <a:srgbClr val="000000"/>
                </a:solidFill>
                <a:latin typeface="Segoe UI Light" charset="0"/>
                <a:ea typeface="Segoe UI Light" charset="0"/>
                <a:cs typeface="Segoe UI Light" charset="0"/>
              </a:rPr>
              <a:t>Logo</a:t>
            </a:r>
            <a:r>
              <a:rPr kumimoji="1" lang="zh-CN" altLang="en-US" sz="1333" dirty="0" smtClean="0">
                <a:solidFill>
                  <a:srgbClr val="000000"/>
                </a:solidFill>
                <a:latin typeface="Century Gothic"/>
                <a:ea typeface="微软雅黑" charset="0"/>
              </a:rPr>
              <a:t>获取更多优质模板（放映模式）</a:t>
            </a:r>
            <a:endParaRPr kumimoji="1" lang="zh-CN" altLang="en-US" sz="1333" dirty="0">
              <a:solidFill>
                <a:srgbClr val="000000"/>
              </a:solidFill>
              <a:latin typeface="Century Gothic"/>
              <a:ea typeface="微软雅黑" charset="0"/>
            </a:endParaRPr>
          </a:p>
        </p:txBody>
      </p:sp>
      <p:pic>
        <p:nvPicPr>
          <p:cNvPr id="4" name="图片 3">
            <a:hlinkClick r:id="rId2"/>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572000" y="3227832"/>
            <a:ext cx="3048000" cy="402336"/>
          </a:xfrm>
          <a:prstGeom prst="rect">
            <a:avLst/>
          </a:prstGeom>
        </p:spPr>
      </p:pic>
    </p:spTree>
    <p:extLst>
      <p:ext uri="{BB962C8B-B14F-4D97-AF65-F5344CB8AC3E}">
        <p14:creationId xmlns="" xmlns:p14="http://schemas.microsoft.com/office/powerpoint/2010/main" val="18439933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
        <p:nvSpPr>
          <p:cNvPr id="2" name="矩形 1"/>
          <p:cNvSpPr/>
          <p:nvPr userDrawn="1"/>
        </p:nvSpPr>
        <p:spPr>
          <a:xfrm rot="9822520">
            <a:off x="3099071" y="4109867"/>
            <a:ext cx="716990" cy="7169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18585722">
            <a:off x="2900872" y="1691059"/>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4450317">
            <a:off x="2505540" y="3164955"/>
            <a:ext cx="139775" cy="13977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rot="892948">
            <a:off x="1669486" y="2837932"/>
            <a:ext cx="381184" cy="38118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4240722">
            <a:off x="2955271" y="3408914"/>
            <a:ext cx="211665" cy="2116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3863176">
            <a:off x="2173226" y="2423623"/>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187853">
            <a:off x="1161290" y="1759072"/>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905749">
            <a:off x="2262638" y="1344974"/>
            <a:ext cx="962806" cy="96280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19322284">
            <a:off x="2044076" y="1701161"/>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rot="42066">
            <a:off x="1017200" y="3789355"/>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rot="20117985">
            <a:off x="4261185" y="1700893"/>
            <a:ext cx="2847505" cy="284750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userDrawn="1"/>
        </p:nvSpPr>
        <p:spPr>
          <a:xfrm rot="905749">
            <a:off x="2447007" y="4636477"/>
            <a:ext cx="958417" cy="95841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userDrawn="1"/>
        </p:nvSpPr>
        <p:spPr>
          <a:xfrm rot="19322284">
            <a:off x="4995333" y="5259205"/>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p:cNvSpPr/>
          <p:nvPr userDrawn="1"/>
        </p:nvSpPr>
        <p:spPr>
          <a:xfrm rot="19736611">
            <a:off x="3735113" y="4395457"/>
            <a:ext cx="997607" cy="99760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 xmlns:p14="http://schemas.microsoft.com/office/powerpoint/2010/main" val="1131176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2" name="矩形 1"/>
          <p:cNvSpPr/>
          <p:nvPr userDrawn="1"/>
        </p:nvSpPr>
        <p:spPr>
          <a:xfrm rot="19896190">
            <a:off x="-846980" y="4391937"/>
            <a:ext cx="3716222" cy="371622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21433404">
            <a:off x="1038840" y="3145644"/>
            <a:ext cx="1172399" cy="11723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rot="18900000">
            <a:off x="2964992" y="4498454"/>
            <a:ext cx="562742" cy="56274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19462407">
            <a:off x="858415" y="3412397"/>
            <a:ext cx="305434" cy="305434"/>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2220555">
            <a:off x="9068972" y="-665078"/>
            <a:ext cx="2602001" cy="260200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20263186">
            <a:off x="10805818" y="58017"/>
            <a:ext cx="2082844" cy="208284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20229117">
            <a:off x="7312023" y="556810"/>
            <a:ext cx="562742" cy="56274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20229117">
            <a:off x="10862351" y="2812891"/>
            <a:ext cx="472953" cy="472953"/>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17430621">
            <a:off x="3026992" y="5398176"/>
            <a:ext cx="219002" cy="21900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 xmlns:p14="http://schemas.microsoft.com/office/powerpoint/2010/main" val="1378068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9238099">
            <a:off x="11440980" y="5083135"/>
            <a:ext cx="442243" cy="44224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2558654">
            <a:off x="10718032" y="5587230"/>
            <a:ext cx="1790831" cy="179083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20601285">
            <a:off x="9831264" y="6039855"/>
            <a:ext cx="1029918" cy="10299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20567216">
            <a:off x="9227888" y="6150357"/>
            <a:ext cx="265265" cy="2652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20567216">
            <a:off x="11022574" y="4821816"/>
            <a:ext cx="308836" cy="308836"/>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userDrawn="1"/>
        </p:nvSpPr>
        <p:spPr>
          <a:xfrm rot="19896190">
            <a:off x="696210" y="33589"/>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21433404">
            <a:off x="-424797" y="-289495"/>
            <a:ext cx="1261894" cy="126189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18585722">
            <a:off x="1181569" y="925974"/>
            <a:ext cx="284699" cy="28469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17430621">
            <a:off x="1311074" y="134869"/>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占位符 7"/>
          <p:cNvSpPr>
            <a:spLocks noGrp="1"/>
          </p:cNvSpPr>
          <p:nvPr>
            <p:ph type="body" sz="quarter" idx="10" hasCustomPrompt="1"/>
          </p:nvPr>
        </p:nvSpPr>
        <p:spPr>
          <a:xfrm>
            <a:off x="1713834"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 xmlns:p14="http://schemas.microsoft.com/office/powerpoint/2010/main" val="1303455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5361769">
            <a:off x="6558089" y="-388007"/>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2558654">
            <a:off x="6112257" y="3254276"/>
            <a:ext cx="331525" cy="3315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20601285">
            <a:off x="5807448" y="2602019"/>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2349059">
            <a:off x="6265431" y="2733673"/>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1971513">
            <a:off x="5492430" y="196950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userDrawn="1"/>
        </p:nvSpPr>
        <p:spPr>
          <a:xfrm rot="19896190">
            <a:off x="6547995" y="1195050"/>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20614086">
            <a:off x="4738005" y="792153"/>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18585722">
            <a:off x="4977502" y="-1036467"/>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17430621">
            <a:off x="4648690" y="376003"/>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rot="19750403">
            <a:off x="6270904" y="2051889"/>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rot="19896190">
            <a:off x="4118801" y="1264919"/>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 xmlns:p14="http://schemas.microsoft.com/office/powerpoint/2010/main" val="2947025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5361769">
            <a:off x="7977687" y="-239010"/>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2558654">
            <a:off x="7531855" y="3403273"/>
            <a:ext cx="331525" cy="3315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20601285">
            <a:off x="7227046" y="2751016"/>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2349059">
            <a:off x="7685029" y="2882670"/>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1971513">
            <a:off x="6912028" y="2118497"/>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userDrawn="1"/>
        </p:nvSpPr>
        <p:spPr>
          <a:xfrm rot="19896190">
            <a:off x="7967593" y="1344047"/>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20614086">
            <a:off x="6157603" y="941150"/>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18585722">
            <a:off x="6397100" y="-887470"/>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17430621">
            <a:off x="6068288" y="525000"/>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rot="19750403">
            <a:off x="7690502" y="2200886"/>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rot="19896190">
            <a:off x="5538399" y="1413916"/>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15" name="矩形 14"/>
          <p:cNvSpPr/>
          <p:nvPr userDrawn="1"/>
        </p:nvSpPr>
        <p:spPr>
          <a:xfrm rot="9822520">
            <a:off x="10085451" y="4845594"/>
            <a:ext cx="716990" cy="7169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p:cNvSpPr/>
          <p:nvPr userDrawn="1"/>
        </p:nvSpPr>
        <p:spPr>
          <a:xfrm rot="18585722">
            <a:off x="9887252" y="2426786"/>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userDrawn="1"/>
        </p:nvSpPr>
        <p:spPr>
          <a:xfrm rot="4450317">
            <a:off x="9491920" y="3900682"/>
            <a:ext cx="139775" cy="13977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rot="892948">
            <a:off x="8655866" y="3573659"/>
            <a:ext cx="381184" cy="38118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p:cNvSpPr/>
          <p:nvPr userDrawn="1"/>
        </p:nvSpPr>
        <p:spPr>
          <a:xfrm rot="4240722">
            <a:off x="9941651" y="4144641"/>
            <a:ext cx="211665" cy="2116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rot="3863176">
            <a:off x="9159606" y="315935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userDrawn="1"/>
        </p:nvSpPr>
        <p:spPr>
          <a:xfrm rot="187853">
            <a:off x="8147670" y="2494799"/>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userDrawn="1"/>
        </p:nvSpPr>
        <p:spPr>
          <a:xfrm rot="905749">
            <a:off x="9230915" y="2057553"/>
            <a:ext cx="962806" cy="96280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p:cNvSpPr/>
          <p:nvPr userDrawn="1"/>
        </p:nvSpPr>
        <p:spPr>
          <a:xfrm rot="19322284">
            <a:off x="9030456" y="2436888"/>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矩形 23"/>
          <p:cNvSpPr/>
          <p:nvPr userDrawn="1"/>
        </p:nvSpPr>
        <p:spPr>
          <a:xfrm rot="42066">
            <a:off x="8003580" y="4525082"/>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p:cNvSpPr/>
          <p:nvPr userDrawn="1"/>
        </p:nvSpPr>
        <p:spPr>
          <a:xfrm rot="20117985">
            <a:off x="10881125" y="2551552"/>
            <a:ext cx="2847505" cy="284750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p:cNvSpPr/>
          <p:nvPr userDrawn="1"/>
        </p:nvSpPr>
        <p:spPr>
          <a:xfrm rot="905749">
            <a:off x="9433387" y="5372204"/>
            <a:ext cx="958417" cy="95841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矩形 26"/>
          <p:cNvSpPr/>
          <p:nvPr userDrawn="1"/>
        </p:nvSpPr>
        <p:spPr>
          <a:xfrm rot="19322284">
            <a:off x="11981713" y="5994932"/>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矩形 27"/>
          <p:cNvSpPr/>
          <p:nvPr userDrawn="1"/>
        </p:nvSpPr>
        <p:spPr>
          <a:xfrm rot="19736611">
            <a:off x="10721493" y="5131184"/>
            <a:ext cx="997607" cy="99760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 xmlns:p14="http://schemas.microsoft.com/office/powerpoint/2010/main" val="8857996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6238231" flipH="1">
            <a:off x="9407392" y="4234793"/>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19041346" flipH="1">
            <a:off x="10088253" y="6106343"/>
            <a:ext cx="188104" cy="188104"/>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998715" flipH="1">
            <a:off x="10506343" y="5622066"/>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19250941" flipH="1">
            <a:off x="10179321" y="5688691"/>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19628487" flipH="1">
            <a:off x="11165499" y="659230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userDrawn="1"/>
        </p:nvSpPr>
        <p:spPr>
          <a:xfrm rot="1703810" flipH="1">
            <a:off x="11537857" y="2659624"/>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985914" flipH="1">
            <a:off x="11073314" y="5414953"/>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3014278" flipH="1">
            <a:off x="10200525" y="3586333"/>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4169379" flipH="1">
            <a:off x="8954405" y="5462201"/>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rot="1849597" flipH="1">
            <a:off x="10415339" y="6386801"/>
            <a:ext cx="669019" cy="6690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rot="1703810" flipH="1">
            <a:off x="10051625" y="3232154"/>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 xmlns:p14="http://schemas.microsoft.com/office/powerpoint/2010/main" val="4687031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标题幻灯片">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27760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311762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9441500"/>
      </p:ext>
    </p:extLst>
  </p:cSld>
  <p:clrMap bg1="lt1" tx1="dk1" bg2="lt2" tx2="dk2" accent1="accent1" accent2="accent2" accent3="accent3" accent4="accent4" accent5="accent5" accent6="accent6" hlink="hlink" folHlink="folHlink"/>
  <p:sldLayoutIdLst>
    <p:sldLayoutId id="2147483679" r:id="rId1"/>
    <p:sldLayoutId id="2147483689" r:id="rId2"/>
    <p:sldLayoutId id="2147483685" r:id="rId3"/>
    <p:sldLayoutId id="2147483686" r:id="rId4"/>
    <p:sldLayoutId id="2147483687" r:id="rId5"/>
    <p:sldLayoutId id="2147483690" r:id="rId6"/>
    <p:sldLayoutId id="2147483688" r:id="rId7"/>
    <p:sldLayoutId id="2147483683" r:id="rId8"/>
    <p:sldLayoutId id="2147483680" r:id="rId9"/>
    <p:sldLayoutId id="2147483681" r:id="rId10"/>
    <p:sldLayoutId id="2147483682" r:id="rId11"/>
    <p:sldLayoutId id="2147483684" r:id="rId12"/>
    <p:sldLayoutId id="2147483662" r:id="rId13"/>
    <p:sldLayoutId id="2147483664" r:id="rId14"/>
    <p:sldLayoutId id="2147483663" r:id="rId15"/>
    <p:sldLayoutId id="2147483665"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hyperlink" Target="&#28415;&#24847;&#24230;&#35519;&#26597;.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23416;&#26657;&#21839;&#21367;.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35708" y="1328435"/>
            <a:ext cx="6120586" cy="1107996"/>
          </a:xfrm>
          <a:prstGeom prst="rect">
            <a:avLst/>
          </a:prstGeom>
          <a:noFill/>
        </p:spPr>
        <p:txBody>
          <a:bodyPr wrap="none" rtlCol="0">
            <a:spAutoFit/>
          </a:bodyPr>
          <a:lstStyle/>
          <a:p>
            <a:pPr algn="ctr"/>
            <a:r>
              <a:rPr lang="zh-TW" altLang="en-US" sz="6600" b="1" dirty="0">
                <a:latin typeface="標楷體" panose="03000509000000000000" pitchFamily="65" charset="-120"/>
                <a:ea typeface="標楷體" panose="03000509000000000000" pitchFamily="65" charset="-120"/>
              </a:rPr>
              <a:t>一步之差的</a:t>
            </a:r>
            <a:r>
              <a:rPr lang="zh-TW" altLang="en-US" sz="6600" b="1" dirty="0" smtClean="0">
                <a:latin typeface="標楷體" panose="03000509000000000000" pitchFamily="65" charset="-120"/>
                <a:ea typeface="標楷體" panose="03000509000000000000" pitchFamily="65" charset="-120"/>
              </a:rPr>
              <a:t>危機</a:t>
            </a:r>
            <a:endParaRPr kumimoji="1" lang="zh-CN" altLang="en-US" sz="6600" b="1" dirty="0">
              <a:solidFill>
                <a:schemeClr val="bg1"/>
              </a:solidFill>
              <a:latin typeface="Microsoft YaHei" charset="0"/>
              <a:ea typeface="Microsoft YaHei" charset="0"/>
              <a:cs typeface="Microsoft YaHei" charset="0"/>
            </a:endParaRPr>
          </a:p>
        </p:txBody>
      </p:sp>
      <p:sp>
        <p:nvSpPr>
          <p:cNvPr id="5" name="文本框 4"/>
          <p:cNvSpPr txBox="1"/>
          <p:nvPr/>
        </p:nvSpPr>
        <p:spPr>
          <a:xfrm>
            <a:off x="3182383" y="2436431"/>
            <a:ext cx="5827236" cy="707886"/>
          </a:xfrm>
          <a:prstGeom prst="rect">
            <a:avLst/>
          </a:prstGeom>
          <a:noFill/>
        </p:spPr>
        <p:txBody>
          <a:bodyPr wrap="none" rtlCol="0">
            <a:spAutoFit/>
          </a:bodyPr>
          <a:lstStyle/>
          <a:p>
            <a:pPr algn="ctr"/>
            <a:r>
              <a:rPr kumimoji="1" lang="zh-TW" altLang="en-US" sz="4000" b="1" dirty="0">
                <a:latin typeface="標楷體" panose="03000509000000000000" pitchFamily="65" charset="-120"/>
                <a:ea typeface="標楷體" panose="03000509000000000000" pitchFamily="65" charset="-120"/>
                <a:cs typeface="Microsoft YaHei" charset="0"/>
              </a:rPr>
              <a:t>跟蹤騷擾之社會宣導方案</a:t>
            </a:r>
          </a:p>
        </p:txBody>
      </p:sp>
      <p:sp>
        <p:nvSpPr>
          <p:cNvPr id="6" name="文本框 8"/>
          <p:cNvSpPr txBox="1"/>
          <p:nvPr/>
        </p:nvSpPr>
        <p:spPr>
          <a:xfrm>
            <a:off x="4404058" y="3144317"/>
            <a:ext cx="5602584" cy="33239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TW" altLang="en-US" sz="2800" b="1" dirty="0">
                <a:solidFill>
                  <a:schemeClr val="tx1">
                    <a:lumMod val="65000"/>
                    <a:lumOff val="35000"/>
                  </a:schemeClr>
                </a:solidFill>
                <a:latin typeface="標楷體" panose="03000509000000000000" pitchFamily="65" charset="-120"/>
                <a:ea typeface="標楷體" panose="03000509000000000000" pitchFamily="65" charset="-120"/>
              </a:rPr>
              <a:t>機構督導：張乃文 督導</a:t>
            </a:r>
          </a:p>
          <a:p>
            <a:pPr>
              <a:lnSpc>
                <a:spcPct val="150000"/>
              </a:lnSpc>
            </a:pPr>
            <a:r>
              <a:rPr lang="zh-TW" altLang="en-US" sz="2800" b="1" dirty="0" smtClean="0">
                <a:solidFill>
                  <a:schemeClr val="tx1">
                    <a:lumMod val="65000"/>
                    <a:lumOff val="35000"/>
                  </a:schemeClr>
                </a:solidFill>
                <a:latin typeface="標楷體" panose="03000509000000000000" pitchFamily="65" charset="-120"/>
                <a:ea typeface="標楷體" panose="03000509000000000000" pitchFamily="65" charset="-120"/>
              </a:rPr>
              <a:t> </a:t>
            </a:r>
            <a:r>
              <a:rPr lang="en-US" altLang="zh-TW" sz="2800" b="1" dirty="0" smtClean="0">
                <a:solidFill>
                  <a:schemeClr val="tx1">
                    <a:lumMod val="65000"/>
                    <a:lumOff val="35000"/>
                  </a:schemeClr>
                </a:solidFill>
                <a:latin typeface="標楷體" panose="03000509000000000000" pitchFamily="65" charset="-120"/>
                <a:ea typeface="標楷體" panose="03000509000000000000" pitchFamily="65" charset="-120"/>
              </a:rPr>
              <a:t>	     </a:t>
            </a:r>
            <a:r>
              <a:rPr lang="zh-TW" altLang="en-US" sz="2800" b="1" dirty="0" smtClean="0">
                <a:solidFill>
                  <a:schemeClr val="tx1">
                    <a:lumMod val="65000"/>
                    <a:lumOff val="35000"/>
                  </a:schemeClr>
                </a:solidFill>
                <a:latin typeface="標楷體" panose="03000509000000000000" pitchFamily="65" charset="-120"/>
                <a:ea typeface="標楷體" panose="03000509000000000000" pitchFamily="65" charset="-120"/>
              </a:rPr>
              <a:t>李</a:t>
            </a:r>
            <a:r>
              <a:rPr lang="zh-TW" altLang="en-US" sz="2800" b="1" dirty="0">
                <a:solidFill>
                  <a:schemeClr val="tx1">
                    <a:lumMod val="65000"/>
                    <a:lumOff val="35000"/>
                  </a:schemeClr>
                </a:solidFill>
                <a:latin typeface="標楷體" panose="03000509000000000000" pitchFamily="65" charset="-120"/>
                <a:ea typeface="標楷體" panose="03000509000000000000" pitchFamily="65" charset="-120"/>
              </a:rPr>
              <a:t>紫綺 </a:t>
            </a:r>
            <a:r>
              <a:rPr lang="zh-TW" altLang="en-US" sz="2800" b="1" dirty="0" smtClean="0">
                <a:solidFill>
                  <a:schemeClr val="tx1">
                    <a:lumMod val="65000"/>
                    <a:lumOff val="35000"/>
                  </a:schemeClr>
                </a:solidFill>
                <a:latin typeface="標楷體" panose="03000509000000000000" pitchFamily="65" charset="-120"/>
                <a:ea typeface="標楷體" panose="03000509000000000000" pitchFamily="65" charset="-120"/>
              </a:rPr>
              <a:t>社工</a:t>
            </a:r>
            <a:r>
              <a:rPr lang="zh-TW" altLang="en-US" sz="2800" b="1" dirty="0">
                <a:solidFill>
                  <a:schemeClr val="tx1">
                    <a:lumMod val="65000"/>
                    <a:lumOff val="35000"/>
                  </a:schemeClr>
                </a:solidFill>
                <a:latin typeface="標楷體" panose="03000509000000000000" pitchFamily="65" charset="-120"/>
                <a:ea typeface="標楷體" panose="03000509000000000000" pitchFamily="65" charset="-120"/>
              </a:rPr>
              <a:t>師</a:t>
            </a:r>
          </a:p>
          <a:p>
            <a:pPr>
              <a:lnSpc>
                <a:spcPct val="150000"/>
              </a:lnSpc>
            </a:pPr>
            <a:r>
              <a:rPr lang="zh-TW" altLang="en-US" sz="2800" b="1" dirty="0">
                <a:solidFill>
                  <a:schemeClr val="tx1">
                    <a:lumMod val="65000"/>
                    <a:lumOff val="35000"/>
                  </a:schemeClr>
                </a:solidFill>
                <a:latin typeface="標楷體" panose="03000509000000000000" pitchFamily="65" charset="-120"/>
                <a:ea typeface="標楷體" panose="03000509000000000000" pitchFamily="65" charset="-120"/>
              </a:rPr>
              <a:t>指導老師：許雅惠 老師</a:t>
            </a:r>
          </a:p>
          <a:p>
            <a:pPr>
              <a:lnSpc>
                <a:spcPct val="150000"/>
              </a:lnSpc>
            </a:pPr>
            <a:r>
              <a:rPr lang="zh-TW" altLang="en-US" sz="2800" b="1" dirty="0">
                <a:solidFill>
                  <a:schemeClr val="tx1">
                    <a:lumMod val="65000"/>
                    <a:lumOff val="35000"/>
                  </a:schemeClr>
                </a:solidFill>
                <a:latin typeface="標楷體" panose="03000509000000000000" pitchFamily="65" charset="-120"/>
                <a:ea typeface="標楷體" panose="03000509000000000000" pitchFamily="65" charset="-120"/>
              </a:rPr>
              <a:t>組員：丁郁珊、林彥姍、張宇萱</a:t>
            </a:r>
          </a:p>
          <a:p>
            <a:pPr>
              <a:lnSpc>
                <a:spcPct val="150000"/>
              </a:lnSpc>
            </a:pPr>
            <a:r>
              <a:rPr lang="en-US" altLang="zh-TW" sz="2800" b="1" dirty="0">
                <a:solidFill>
                  <a:schemeClr val="tx1">
                    <a:lumMod val="65000"/>
                    <a:lumOff val="35000"/>
                  </a:schemeClr>
                </a:solidFill>
                <a:latin typeface="標楷體" panose="03000509000000000000" pitchFamily="65" charset="-120"/>
                <a:ea typeface="標楷體" panose="03000509000000000000" pitchFamily="65" charset="-120"/>
              </a:rPr>
              <a:t>	</a:t>
            </a:r>
            <a:r>
              <a:rPr lang="en-US" altLang="zh-TW" sz="2800" b="1" dirty="0" smtClean="0">
                <a:solidFill>
                  <a:schemeClr val="tx1">
                    <a:lumMod val="65000"/>
                    <a:lumOff val="35000"/>
                  </a:schemeClr>
                </a:solidFill>
                <a:latin typeface="標楷體" panose="03000509000000000000" pitchFamily="65" charset="-120"/>
                <a:ea typeface="標楷體" panose="03000509000000000000" pitchFamily="65" charset="-120"/>
              </a:rPr>
              <a:t> </a:t>
            </a:r>
            <a:r>
              <a:rPr lang="zh-TW" altLang="en-US" sz="2800" b="1" dirty="0" smtClean="0">
                <a:solidFill>
                  <a:schemeClr val="tx1">
                    <a:lumMod val="65000"/>
                    <a:lumOff val="35000"/>
                  </a:schemeClr>
                </a:solidFill>
                <a:latin typeface="標楷體" panose="03000509000000000000" pitchFamily="65" charset="-120"/>
                <a:ea typeface="標楷體" panose="03000509000000000000" pitchFamily="65" charset="-120"/>
              </a:rPr>
              <a:t>吳玟敏</a:t>
            </a:r>
            <a:r>
              <a:rPr lang="zh-TW" altLang="en-US" sz="2800" b="1" dirty="0">
                <a:solidFill>
                  <a:schemeClr val="tx1">
                    <a:lumMod val="65000"/>
                    <a:lumOff val="35000"/>
                  </a:schemeClr>
                </a:solidFill>
                <a:latin typeface="標楷體" panose="03000509000000000000" pitchFamily="65" charset="-120"/>
                <a:ea typeface="標楷體" panose="03000509000000000000" pitchFamily="65" charset="-120"/>
              </a:rPr>
              <a:t>、林鈺凢、陳沛喬</a:t>
            </a:r>
          </a:p>
        </p:txBody>
      </p:sp>
    </p:spTree>
    <p:extLst>
      <p:ext uri="{BB962C8B-B14F-4D97-AF65-F5344CB8AC3E}">
        <p14:creationId xmlns="" xmlns:p14="http://schemas.microsoft.com/office/powerpoint/2010/main" val="154823336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19"/>
          <p:cNvSpPr/>
          <p:nvPr/>
        </p:nvSpPr>
        <p:spPr>
          <a:xfrm>
            <a:off x="11315700" y="6077205"/>
            <a:ext cx="700088" cy="67352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smtClean="0"/>
              <a:t>8</a:t>
            </a:r>
            <a:endParaRPr kumimoji="1" lang="zh-CN" altLang="en-US" sz="3600" b="1" dirty="0"/>
          </a:p>
        </p:txBody>
      </p:sp>
      <p:sp>
        <p:nvSpPr>
          <p:cNvPr id="2" name="文字版面配置區 1"/>
          <p:cNvSpPr>
            <a:spLocks noGrp="1"/>
          </p:cNvSpPr>
          <p:nvPr>
            <p:ph type="body" sz="quarter" idx="10"/>
          </p:nvPr>
        </p:nvSpPr>
        <p:spPr>
          <a:xfrm>
            <a:off x="1313783" y="22623"/>
            <a:ext cx="7366371" cy="1017706"/>
          </a:xfrm>
        </p:spPr>
        <p:txBody>
          <a:bodyPr/>
          <a:lstStyle/>
          <a:p>
            <a:r>
              <a:rPr lang="zh-TW" altLang="en-US" sz="4000" dirty="0" smtClean="0">
                <a:latin typeface="標楷體" panose="03000509000000000000" pitchFamily="65" charset="-120"/>
                <a:ea typeface="標楷體" panose="03000509000000000000" pitchFamily="65" charset="-120"/>
              </a:rPr>
              <a:t>投入資源</a:t>
            </a:r>
            <a:endParaRPr lang="zh-TW" altLang="en-US" sz="4000" dirty="0"/>
          </a:p>
        </p:txBody>
      </p:sp>
      <p:pic>
        <p:nvPicPr>
          <p:cNvPr id="6" name="圖片 5"/>
          <p:cNvPicPr>
            <a:picLocks noChangeAspect="1"/>
          </p:cNvPicPr>
          <p:nvPr/>
        </p:nvPicPr>
        <p:blipFill>
          <a:blip r:embed="rId2"/>
          <a:stretch>
            <a:fillRect/>
          </a:stretch>
        </p:blipFill>
        <p:spPr>
          <a:xfrm>
            <a:off x="640081" y="1090981"/>
            <a:ext cx="11201560" cy="5149799"/>
          </a:xfrm>
          <a:prstGeom prst="rect">
            <a:avLst/>
          </a:prstGeom>
        </p:spPr>
      </p:pic>
    </p:spTree>
    <p:extLst>
      <p:ext uri="{BB962C8B-B14F-4D97-AF65-F5344CB8AC3E}">
        <p14:creationId xmlns="" xmlns:p14="http://schemas.microsoft.com/office/powerpoint/2010/main" val="2868628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9"/>
          <p:cNvSpPr/>
          <p:nvPr/>
        </p:nvSpPr>
        <p:spPr>
          <a:xfrm>
            <a:off x="11315700" y="6077205"/>
            <a:ext cx="700088" cy="67352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a:t>9</a:t>
            </a:r>
            <a:endParaRPr kumimoji="1" lang="zh-CN" altLang="en-US" sz="3600" b="1" dirty="0"/>
          </a:p>
        </p:txBody>
      </p:sp>
      <p:sp>
        <p:nvSpPr>
          <p:cNvPr id="5" name="標題 1"/>
          <p:cNvSpPr txBox="1">
            <a:spLocks/>
          </p:cNvSpPr>
          <p:nvPr/>
        </p:nvSpPr>
        <p:spPr>
          <a:xfrm>
            <a:off x="838200" y="24415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投入資源</a:t>
            </a:r>
            <a:endParaRPr lang="zh-TW" altLang="en-US" dirty="0"/>
          </a:p>
        </p:txBody>
      </p:sp>
      <p:sp>
        <p:nvSpPr>
          <p:cNvPr id="6" name="內容版面配置區 2"/>
          <p:cNvSpPr txBox="1">
            <a:spLocks/>
          </p:cNvSpPr>
          <p:nvPr/>
        </p:nvSpPr>
        <p:spPr>
          <a:xfrm>
            <a:off x="838200" y="129984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200" b="1" dirty="0" smtClean="0">
                <a:latin typeface="標楷體" panose="03000509000000000000" pitchFamily="65" charset="-120"/>
                <a:ea typeface="標楷體" panose="03000509000000000000" pitchFamily="65" charset="-120"/>
              </a:rPr>
              <a:t>財力─</a:t>
            </a:r>
            <a:endParaRPr lang="en-US" altLang="zh-TW" sz="3200" b="1"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zh-TW" altLang="zh-TW" dirty="0" smtClean="0">
                <a:latin typeface="標楷體" panose="03000509000000000000" pitchFamily="65" charset="-120"/>
                <a:ea typeface="標楷體" panose="03000509000000000000" pitchFamily="65" charset="-120"/>
              </a:rPr>
              <a:t>申請南投縣政府主辦之「南投縣</a:t>
            </a:r>
            <a:r>
              <a:rPr lang="en-US" altLang="zh-TW" dirty="0" smtClean="0">
                <a:latin typeface="標楷體" panose="03000509000000000000" pitchFamily="65" charset="-120"/>
                <a:ea typeface="標楷體" panose="03000509000000000000" pitchFamily="65" charset="-120"/>
              </a:rPr>
              <a:t>106</a:t>
            </a:r>
            <a:r>
              <a:rPr lang="zh-TW" altLang="zh-TW" dirty="0" smtClean="0">
                <a:latin typeface="標楷體" panose="03000509000000000000" pitchFamily="65" charset="-120"/>
                <a:ea typeface="標楷體" panose="03000509000000000000" pitchFamily="65" charset="-120"/>
              </a:rPr>
              <a:t>年度結合民間團體共同推動家庭暴力、性侵害及性騷擾防治宣導工作實施計畫」</a:t>
            </a:r>
            <a:r>
              <a:rPr lang="zh-TW" altLang="en-US" dirty="0" smtClean="0">
                <a:latin typeface="標楷體" panose="03000509000000000000" pitchFamily="65" charset="-120"/>
                <a:ea typeface="標楷體" panose="03000509000000000000" pitchFamily="65" charset="-120"/>
              </a:rPr>
              <a:t>共</a:t>
            </a:r>
            <a:r>
              <a:rPr lang="en-US" altLang="zh-TW" dirty="0" smtClean="0">
                <a:latin typeface="標楷體" panose="03000509000000000000" pitchFamily="65" charset="-120"/>
                <a:ea typeface="標楷體" panose="03000509000000000000" pitchFamily="65" charset="-120"/>
              </a:rPr>
              <a:t>17000</a:t>
            </a:r>
            <a:r>
              <a:rPr lang="zh-TW" altLang="en-US" dirty="0" smtClean="0">
                <a:latin typeface="標楷體" panose="03000509000000000000" pitchFamily="65" charset="-120"/>
                <a:ea typeface="標楷體" panose="03000509000000000000" pitchFamily="65" charset="-120"/>
              </a:rPr>
              <a:t>元整，</a:t>
            </a:r>
            <a:r>
              <a:rPr lang="zh-TW" altLang="zh-TW" dirty="0" smtClean="0">
                <a:latin typeface="標楷體" panose="03000509000000000000" pitchFamily="65" charset="-120"/>
                <a:ea typeface="標楷體" panose="03000509000000000000" pitchFamily="65" charset="-120"/>
              </a:rPr>
              <a:t>並依據其計畫補助項目與基準，評估下表之經費預算項目</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11" name="圖片 10"/>
          <p:cNvPicPr>
            <a:picLocks noChangeAspect="1"/>
          </p:cNvPicPr>
          <p:nvPr/>
        </p:nvPicPr>
        <p:blipFill>
          <a:blip r:embed="rId2"/>
          <a:stretch>
            <a:fillRect/>
          </a:stretch>
        </p:blipFill>
        <p:spPr>
          <a:xfrm>
            <a:off x="685331" y="906940"/>
            <a:ext cx="10821338" cy="5517358"/>
          </a:xfrm>
          <a:prstGeom prst="rect">
            <a:avLst/>
          </a:prstGeom>
        </p:spPr>
      </p:pic>
    </p:spTree>
    <p:extLst>
      <p:ext uri="{BB962C8B-B14F-4D97-AF65-F5344CB8AC3E}">
        <p14:creationId xmlns="" xmlns:p14="http://schemas.microsoft.com/office/powerpoint/2010/main" val="36870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10</a:t>
            </a:r>
            <a:endParaRPr kumimoji="1" lang="zh-CN" altLang="en-US" sz="2800" b="1" dirty="0"/>
          </a:p>
        </p:txBody>
      </p:sp>
      <p:sp>
        <p:nvSpPr>
          <p:cNvPr id="7" name="文字方塊 6"/>
          <p:cNvSpPr txBox="1"/>
          <p:nvPr/>
        </p:nvSpPr>
        <p:spPr>
          <a:xfrm>
            <a:off x="1294153" y="150680"/>
            <a:ext cx="1877437" cy="769441"/>
          </a:xfrm>
          <a:prstGeom prst="rect">
            <a:avLst/>
          </a:prstGeom>
          <a:noFill/>
        </p:spPr>
        <p:txBody>
          <a:bodyPr wrap="none" rtlCol="0">
            <a:spAutoFit/>
          </a:bodyPr>
          <a:lstStyle/>
          <a:p>
            <a:r>
              <a:rPr lang="zh-TW" altLang="en-US" sz="4400" dirty="0" smtClean="0">
                <a:latin typeface="標楷體" panose="03000509000000000000" pitchFamily="65" charset="-120"/>
                <a:ea typeface="標楷體" panose="03000509000000000000" pitchFamily="65" charset="-120"/>
              </a:rPr>
              <a:t>宣導</a:t>
            </a:r>
            <a:r>
              <a:rPr lang="zh-TW" altLang="en-US" sz="4400" dirty="0">
                <a:latin typeface="標楷體" panose="03000509000000000000" pitchFamily="65" charset="-120"/>
                <a:ea typeface="標楷體" panose="03000509000000000000" pitchFamily="65" charset="-120"/>
              </a:rPr>
              <a:t>品</a:t>
            </a:r>
          </a:p>
        </p:txBody>
      </p:sp>
      <p:pic>
        <p:nvPicPr>
          <p:cNvPr id="8" name="內容版面配置區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11510" y="156401"/>
            <a:ext cx="4619626" cy="6531430"/>
          </a:xfrm>
          <a:prstGeom prst="rect">
            <a:avLst/>
          </a:prstGeom>
        </p:spPr>
      </p:pic>
      <p:pic>
        <p:nvPicPr>
          <p:cNvPr id="9" name="圖片 8"/>
          <p:cNvPicPr/>
          <p:nvPr/>
        </p:nvPicPr>
        <p:blipFill rotWithShape="1">
          <a:blip r:embed="rId3"/>
          <a:srcRect l="26061" t="19087" r="16300" b="10120"/>
          <a:stretch/>
        </p:blipFill>
        <p:spPr bwMode="auto">
          <a:xfrm>
            <a:off x="1343756" y="394833"/>
            <a:ext cx="9108393" cy="6292998"/>
          </a:xfrm>
          <a:prstGeom prst="rect">
            <a:avLst/>
          </a:prstGeom>
          <a:ln>
            <a:noFill/>
          </a:ln>
          <a:extLst>
            <a:ext uri="{53640926-AAD7-44D8-BBD7-CCE9431645EC}">
              <a14:shadowObscured xmlns="" xmlns:a14="http://schemas.microsoft.com/office/drawing/2010/main"/>
            </a:ext>
          </a:extLst>
        </p:spPr>
      </p:pic>
      <p:pic>
        <p:nvPicPr>
          <p:cNvPr id="10" name="圖片 9"/>
          <p:cNvPicPr>
            <a:picLocks noChangeAspect="1"/>
          </p:cNvPicPr>
          <p:nvPr/>
        </p:nvPicPr>
        <p:blipFill rotWithShape="1">
          <a:blip r:embed="rId4">
            <a:extLst>
              <a:ext uri="{28A0092B-C50C-407E-A947-70E740481C1C}">
                <a14:useLocalDpi xmlns="" xmlns:a14="http://schemas.microsoft.com/office/drawing/2010/main" val="0"/>
              </a:ext>
            </a:extLst>
          </a:blip>
          <a:srcRect t="24189" b="18138"/>
          <a:stretch/>
        </p:blipFill>
        <p:spPr>
          <a:xfrm>
            <a:off x="1693121" y="241240"/>
            <a:ext cx="8383313" cy="6446591"/>
          </a:xfrm>
          <a:prstGeom prst="rect">
            <a:avLst/>
          </a:prstGeom>
        </p:spPr>
      </p:pic>
      <p:pic>
        <p:nvPicPr>
          <p:cNvPr id="13" name="圖片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964039" y="437379"/>
            <a:ext cx="8333937" cy="6250452"/>
          </a:xfrm>
          <a:prstGeom prst="rect">
            <a:avLst/>
          </a:prstGeom>
        </p:spPr>
      </p:pic>
      <p:pic>
        <p:nvPicPr>
          <p:cNvPr id="14" name="圖片 13"/>
          <p:cNvPicPr>
            <a:picLocks noChangeAspect="1"/>
          </p:cNvPicPr>
          <p:nvPr/>
        </p:nvPicPr>
        <p:blipFill rotWithShape="1">
          <a:blip r:embed="rId6" cstate="print">
            <a:extLst>
              <a:ext uri="{28A0092B-C50C-407E-A947-70E740481C1C}">
                <a14:useLocalDpi xmlns="" xmlns:a14="http://schemas.microsoft.com/office/drawing/2010/main" val="0"/>
              </a:ext>
            </a:extLst>
          </a:blip>
          <a:srcRect t="2432" b="1"/>
          <a:stretch/>
        </p:blipFill>
        <p:spPr>
          <a:xfrm>
            <a:off x="1939151" y="513409"/>
            <a:ext cx="8333937" cy="6098392"/>
          </a:xfrm>
          <a:prstGeom prst="rect">
            <a:avLst/>
          </a:prstGeom>
        </p:spPr>
      </p:pic>
      <p:pic>
        <p:nvPicPr>
          <p:cNvPr id="15" name="圖片 14"/>
          <p:cNvPicPr>
            <a:picLocks noChangeAspect="1"/>
          </p:cNvPicPr>
          <p:nvPr/>
        </p:nvPicPr>
        <p:blipFill rotWithShape="1">
          <a:blip r:embed="rId7">
            <a:extLst>
              <a:ext uri="{28A0092B-C50C-407E-A947-70E740481C1C}">
                <a14:useLocalDpi xmlns="" xmlns:a14="http://schemas.microsoft.com/office/drawing/2010/main" val="0"/>
              </a:ext>
            </a:extLst>
          </a:blip>
          <a:srcRect l="7112" t="9852" r="9879" b="6875"/>
          <a:stretch/>
        </p:blipFill>
        <p:spPr>
          <a:xfrm>
            <a:off x="1122099" y="787103"/>
            <a:ext cx="9761825" cy="5508458"/>
          </a:xfrm>
          <a:prstGeom prst="rect">
            <a:avLst/>
          </a:prstGeom>
        </p:spPr>
      </p:pic>
    </p:spTree>
    <p:extLst>
      <p:ext uri="{BB962C8B-B14F-4D97-AF65-F5344CB8AC3E}">
        <p14:creationId xmlns="" xmlns:p14="http://schemas.microsoft.com/office/powerpoint/2010/main" val="347181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ppt_x"/>
                                          </p:val>
                                        </p:tav>
                                        <p:tav tm="100000">
                                          <p:val>
                                            <p:strVal val="#ppt_x"/>
                                          </p:val>
                                        </p:tav>
                                      </p:tavLst>
                                    </p:anim>
                                    <p:anim calcmode="lin" valueType="num">
                                      <p:cBhvr additive="base">
                                        <p:cTn id="20"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50" fill="hold"/>
                                        <p:tgtEl>
                                          <p:spTgt spid="13"/>
                                        </p:tgtEl>
                                        <p:attrNameLst>
                                          <p:attrName>ppt_x</p:attrName>
                                        </p:attrNameLst>
                                      </p:cBhvr>
                                      <p:tavLst>
                                        <p:tav tm="0">
                                          <p:val>
                                            <p:strVal val="#ppt_x"/>
                                          </p:val>
                                        </p:tav>
                                        <p:tav tm="100000">
                                          <p:val>
                                            <p:strVal val="#ppt_x"/>
                                          </p:val>
                                        </p:tav>
                                      </p:tavLst>
                                    </p:anim>
                                    <p:anim calcmode="lin" valueType="num">
                                      <p:cBhvr additive="base">
                                        <p:cTn id="26"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838200" y="22934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評估計畫</a:t>
            </a:r>
            <a:r>
              <a:rPr lang="en-US" altLang="zh-TW" dirty="0" smtClean="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4" name="內容版面配置區 2"/>
          <p:cNvSpPr txBox="1">
            <a:spLocks/>
          </p:cNvSpPr>
          <p:nvPr/>
        </p:nvSpPr>
        <p:spPr>
          <a:xfrm>
            <a:off x="838200" y="1303020"/>
            <a:ext cx="10515600" cy="544771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000" dirty="0" smtClean="0">
                <a:latin typeface="標楷體" panose="03000509000000000000" pitchFamily="65" charset="-120"/>
                <a:ea typeface="標楷體" panose="03000509000000000000" pitchFamily="65" charset="-120"/>
              </a:rPr>
              <a:t>一、過程性評估</a:t>
            </a:r>
            <a:endParaRPr lang="en-US" altLang="zh-TW" sz="3000" dirty="0" smtClean="0">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rPr>
              <a:t>小組內部評估：在行動宣導後，針對當次宣導對象的反應和宣導狀況進行檢討。</a:t>
            </a:r>
            <a:endParaRPr lang="en-US" altLang="zh-TW" sz="3000" dirty="0" smtClean="0">
              <a:latin typeface="標楷體" panose="03000509000000000000" pitchFamily="65" charset="-120"/>
              <a:ea typeface="標楷體" panose="03000509000000000000" pitchFamily="65" charset="-120"/>
            </a:endParaRPr>
          </a:p>
          <a:p>
            <a:pPr marL="0" indent="0">
              <a:buNone/>
            </a:pPr>
            <a:endParaRPr lang="en-US" altLang="zh-TW" sz="1100"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zh-TW" altLang="en-US" sz="3000" dirty="0" smtClean="0">
                <a:latin typeface="標楷體" panose="03000509000000000000" pitchFamily="65" charset="-120"/>
                <a:ea typeface="標楷體" panose="03000509000000000000" pitchFamily="65" charset="-120"/>
              </a:rPr>
              <a:t>二、總結性評估</a:t>
            </a:r>
            <a:endParaRPr lang="en-US" altLang="zh-TW" sz="3000" dirty="0" smtClean="0">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hlinkClick r:id="rId2" action="ppaction://hlinkfile"/>
              </a:rPr>
              <a:t>滿意度量表調查</a:t>
            </a:r>
            <a:r>
              <a:rPr lang="zh-TW" altLang="en-US" sz="3000" dirty="0" smtClean="0">
                <a:latin typeface="標楷體" panose="03000509000000000000" pitchFamily="65" charset="-120"/>
                <a:ea typeface="標楷體" panose="03000509000000000000" pitchFamily="65" charset="-120"/>
              </a:rPr>
              <a:t>：在宣導後讓民眾、高中生填寫活動滿意度調查，採李克特五點量表，評估宣導是否能增加其對跟蹤騷擾的認識。</a:t>
            </a:r>
            <a:endParaRPr lang="en-US" altLang="zh-TW" sz="3000" dirty="0" smtClean="0">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rPr>
              <a:t>粉絲專頁按讚人數</a:t>
            </a:r>
            <a:endParaRPr lang="en-US" altLang="zh-TW" sz="3000" dirty="0" smtClean="0">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rPr>
              <a:t>宣導人次</a:t>
            </a:r>
            <a:endParaRPr lang="en-US" altLang="zh-TW" sz="3000" dirty="0" smtClean="0">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rPr>
              <a:t>連署人次</a:t>
            </a:r>
            <a:endParaRPr lang="en-US" altLang="zh-TW" sz="3000" dirty="0" smtClean="0">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rPr>
              <a:t>質性評估：隨機訪問民眾對於本次宣導之想法與感受。</a:t>
            </a:r>
            <a:endParaRPr lang="en-US" altLang="zh-TW" sz="3000"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endParaRPr lang="zh-TW" altLang="en-US" dirty="0">
              <a:latin typeface="標楷體" panose="03000509000000000000" pitchFamily="65" charset="-120"/>
              <a:ea typeface="標楷體" panose="03000509000000000000" pitchFamily="65" charset="-120"/>
            </a:endParaRPr>
          </a:p>
        </p:txBody>
      </p:sp>
      <p:sp>
        <p:nvSpPr>
          <p:cNvPr id="7"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11</a:t>
            </a:r>
            <a:endParaRPr kumimoji="1" lang="zh-CN" altLang="en-US" sz="2800" b="1" dirty="0"/>
          </a:p>
        </p:txBody>
      </p:sp>
    </p:spTree>
    <p:extLst>
      <p:ext uri="{BB962C8B-B14F-4D97-AF65-F5344CB8AC3E}">
        <p14:creationId xmlns="" xmlns:p14="http://schemas.microsoft.com/office/powerpoint/2010/main" val="985306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838200" y="6165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評估計畫</a:t>
            </a:r>
            <a:r>
              <a:rPr lang="en-US" altLang="zh-TW" dirty="0" smtClean="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6" name="內容版面配置區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200" dirty="0" smtClean="0">
                <a:latin typeface="標楷體" panose="03000509000000000000" pitchFamily="65" charset="-120"/>
                <a:ea typeface="標楷體" panose="03000509000000000000" pitchFamily="65" charset="-120"/>
              </a:rPr>
              <a:t>三、品質評估</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一致性：秉持著同樣的態度對待每一位受宣導者。</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同理性：體諒每一位受宣導者對宣導之態度，並尊重其受宣導之意願。</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親切性：本小組成員以親切的態度向受宣導者提供服務。</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可近性：民眾可方便取得本小組提供之服務。</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實物性：提供豐富且安全的宣導品給受宣導者。</a:t>
            </a:r>
            <a:endParaRPr lang="zh-TW" altLang="en-US" sz="3200" dirty="0">
              <a:latin typeface="標楷體" panose="03000509000000000000" pitchFamily="65" charset="-120"/>
              <a:ea typeface="標楷體" panose="03000509000000000000" pitchFamily="65" charset="-120"/>
            </a:endParaRPr>
          </a:p>
        </p:txBody>
      </p:sp>
      <p:sp>
        <p:nvSpPr>
          <p:cNvPr id="7"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12</a:t>
            </a:r>
            <a:endParaRPr kumimoji="1" lang="zh-CN" altLang="en-US" sz="2800" b="1" dirty="0"/>
          </a:p>
        </p:txBody>
      </p:sp>
    </p:spTree>
    <p:extLst>
      <p:ext uri="{BB962C8B-B14F-4D97-AF65-F5344CB8AC3E}">
        <p14:creationId xmlns="" xmlns:p14="http://schemas.microsoft.com/office/powerpoint/2010/main" val="89046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22847" y="1729469"/>
            <a:ext cx="1901483" cy="3770263"/>
          </a:xfrm>
          <a:prstGeom prst="rect">
            <a:avLst/>
          </a:prstGeom>
          <a:noFill/>
        </p:spPr>
        <p:txBody>
          <a:bodyPr wrap="none" rtlCol="0">
            <a:spAutoFit/>
          </a:bodyPr>
          <a:lstStyle/>
          <a:p>
            <a:pPr algn="ctr"/>
            <a:r>
              <a:rPr kumimoji="1" lang="en-US" altLang="zh-CN" sz="23900" b="1" dirty="0" smtClean="0">
                <a:solidFill>
                  <a:schemeClr val="bg1"/>
                </a:solidFill>
              </a:rPr>
              <a:t>2</a:t>
            </a:r>
            <a:endParaRPr kumimoji="1" lang="zh-CN" altLang="en-US" sz="23900" b="1" dirty="0">
              <a:solidFill>
                <a:schemeClr val="bg1"/>
              </a:solidFill>
            </a:endParaRPr>
          </a:p>
        </p:txBody>
      </p:sp>
      <p:sp>
        <p:nvSpPr>
          <p:cNvPr id="2" name="文本框 1"/>
          <p:cNvSpPr txBox="1"/>
          <p:nvPr/>
        </p:nvSpPr>
        <p:spPr>
          <a:xfrm>
            <a:off x="5156459" y="1864936"/>
            <a:ext cx="1034257" cy="523220"/>
          </a:xfrm>
          <a:prstGeom prst="rect">
            <a:avLst/>
          </a:prstGeom>
          <a:noFill/>
        </p:spPr>
        <p:txBody>
          <a:bodyPr wrap="none" rtlCol="0">
            <a:spAutoFit/>
          </a:bodyPr>
          <a:lstStyle/>
          <a:p>
            <a:pPr algn="ctr"/>
            <a:r>
              <a:rPr kumimoji="1" lang="en-US" altLang="zh-CN" sz="2800" smtClean="0">
                <a:solidFill>
                  <a:schemeClr val="bg1"/>
                </a:solidFill>
              </a:rPr>
              <a:t>PART</a:t>
            </a:r>
            <a:endParaRPr kumimoji="1" lang="zh-CN" altLang="en-US" sz="2800" dirty="0">
              <a:solidFill>
                <a:schemeClr val="bg1"/>
              </a:solidFill>
            </a:endParaRPr>
          </a:p>
        </p:txBody>
      </p:sp>
      <p:sp>
        <p:nvSpPr>
          <p:cNvPr id="4" name="文本框 3"/>
          <p:cNvSpPr txBox="1"/>
          <p:nvPr/>
        </p:nvSpPr>
        <p:spPr>
          <a:xfrm>
            <a:off x="7242648" y="2922413"/>
            <a:ext cx="4416594" cy="1107996"/>
          </a:xfrm>
          <a:prstGeom prst="rect">
            <a:avLst/>
          </a:prstGeom>
          <a:noFill/>
        </p:spPr>
        <p:txBody>
          <a:bodyPr wrap="none" rtlCol="0">
            <a:spAutoFit/>
          </a:bodyPr>
          <a:lstStyle/>
          <a:p>
            <a:r>
              <a:rPr kumimoji="1" lang="zh-TW" altLang="en-US" sz="6600" b="1" dirty="0" smtClean="0">
                <a:solidFill>
                  <a:schemeClr val="accent4">
                    <a:alpha val="50000"/>
                  </a:schemeClr>
                </a:solidFill>
                <a:latin typeface="Microsoft YaHei" charset="0"/>
                <a:ea typeface="Microsoft YaHei" charset="0"/>
                <a:cs typeface="Microsoft YaHei" charset="0"/>
              </a:rPr>
              <a:t>方案執行</a:t>
            </a:r>
            <a:r>
              <a:rPr kumimoji="1" lang="zh-TW" altLang="en-US" sz="6600" b="1" dirty="0">
                <a:solidFill>
                  <a:schemeClr val="accent4">
                    <a:alpha val="50000"/>
                  </a:schemeClr>
                </a:solidFill>
                <a:latin typeface="Microsoft YaHei" charset="0"/>
                <a:ea typeface="Microsoft YaHei" charset="0"/>
                <a:cs typeface="Microsoft YaHei" charset="0"/>
              </a:rPr>
              <a:t>中</a:t>
            </a:r>
            <a:endParaRPr kumimoji="1" lang="zh-CN" altLang="en-US" sz="6600" b="1" dirty="0">
              <a:solidFill>
                <a:schemeClr val="accent4">
                  <a:alpha val="50000"/>
                </a:schemeClr>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6134979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13</a:t>
            </a:r>
            <a:endParaRPr kumimoji="1" lang="zh-CN" altLang="en-US" sz="2800" b="1" dirty="0"/>
          </a:p>
        </p:txBody>
      </p:sp>
      <p:sp>
        <p:nvSpPr>
          <p:cNvPr id="5" name="標題 1"/>
          <p:cNvSpPr txBox="1">
            <a:spLocks/>
          </p:cNvSpPr>
          <p:nvPr/>
        </p:nvSpPr>
        <p:spPr>
          <a:xfrm>
            <a:off x="838200" y="24415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服務執行</a:t>
            </a:r>
            <a:endParaRPr lang="zh-TW" altLang="en-US" dirty="0"/>
          </a:p>
        </p:txBody>
      </p:sp>
      <p:sp>
        <p:nvSpPr>
          <p:cNvPr id="6" name="內容版面配置區 2"/>
          <p:cNvSpPr txBox="1">
            <a:spLocks/>
          </p:cNvSpPr>
          <p:nvPr/>
        </p:nvSpPr>
        <p:spPr>
          <a:xfrm>
            <a:off x="838200" y="129984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TW" altLang="en-US"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stretch>
            <a:fillRect/>
          </a:stretch>
        </p:blipFill>
        <p:spPr>
          <a:xfrm>
            <a:off x="290591" y="244159"/>
            <a:ext cx="11382218" cy="6506572"/>
          </a:xfrm>
          <a:prstGeom prst="rect">
            <a:avLst/>
          </a:prstGeom>
        </p:spPr>
      </p:pic>
    </p:spTree>
    <p:extLst>
      <p:ext uri="{BB962C8B-B14F-4D97-AF65-F5344CB8AC3E}">
        <p14:creationId xmlns="" xmlns:p14="http://schemas.microsoft.com/office/powerpoint/2010/main" val="333158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838200" y="129984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TW" altLang="en-US" dirty="0">
              <a:latin typeface="標楷體" panose="03000509000000000000" pitchFamily="65" charset="-120"/>
              <a:ea typeface="標楷體" panose="03000509000000000000" pitchFamily="65" charset="-120"/>
            </a:endParaRPr>
          </a:p>
        </p:txBody>
      </p:sp>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mtClean="0">
                <a:latin typeface="標楷體" panose="03000509000000000000" pitchFamily="65" charset="-120"/>
                <a:ea typeface="標楷體" panose="03000509000000000000" pitchFamily="65" charset="-120"/>
              </a:rPr>
              <a:t>過程性評估</a:t>
            </a:r>
            <a:r>
              <a:rPr lang="en-US" altLang="zh-TW" smtClean="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9" name="內容版面配置區 2"/>
          <p:cNvSpPr txBox="1">
            <a:spLocks/>
          </p:cNvSpPr>
          <p:nvPr/>
        </p:nvSpPr>
        <p:spPr>
          <a:xfrm>
            <a:off x="838200" y="1333817"/>
            <a:ext cx="10515600" cy="48383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200" dirty="0" smtClean="0">
                <a:latin typeface="標楷體" panose="03000509000000000000" pitchFamily="65" charset="-120"/>
                <a:ea typeface="標楷體" panose="03000509000000000000" pitchFamily="65" charset="-120"/>
              </a:rPr>
              <a:t>一、宣導內容調整</a:t>
            </a:r>
            <a:endParaRPr lang="en-US" altLang="zh-TW" sz="3200" dirty="0" smtClean="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smtClean="0">
                <a:latin typeface="標楷體" panose="03000509000000000000" pitchFamily="65" charset="-120"/>
                <a:ea typeface="標楷體" panose="03000509000000000000" pitchFamily="65" charset="-120"/>
              </a:rPr>
              <a:t>宣導場次更動：部分場次因天氣因素與接洽關係，導致部分場次取消或更動。</a:t>
            </a:r>
            <a:endParaRPr lang="en-US" altLang="zh-TW" dirty="0" smtClean="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smtClean="0">
                <a:latin typeface="標楷體" panose="03000509000000000000" pitchFamily="65" charset="-120"/>
                <a:ea typeface="標楷體" panose="03000509000000000000" pitchFamily="65" charset="-120"/>
              </a:rPr>
              <a:t>取消行動劇、情境劇：經小組成員每次依宣導現場狀況討論後，認為不適合進行行動劇與情境劇，因此決定取消。</a:t>
            </a:r>
            <a:endParaRPr lang="en-US" altLang="zh-TW" dirty="0" smtClean="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smtClean="0">
                <a:latin typeface="標楷體" panose="03000509000000000000" pitchFamily="65" charset="-120"/>
                <a:ea typeface="標楷體" panose="03000509000000000000" pitchFamily="65" charset="-120"/>
              </a:rPr>
              <a:t>增加暨南大學宣導場次：在與學校督導討論後，希望可增加宣導對象多元性，因此決定進入大學校園進行宣導。</a:t>
            </a:r>
            <a:endParaRPr lang="en-US" altLang="zh-TW" dirty="0" smtClean="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smtClean="0">
                <a:latin typeface="標楷體" panose="03000509000000000000" pitchFamily="65" charset="-120"/>
                <a:ea typeface="標楷體" panose="03000509000000000000" pitchFamily="65" charset="-120"/>
              </a:rPr>
              <a:t>高中班級宣導改為全校朝會宣導：在與高中校方接洽後，其表示行程已有安排，無法讓本小組進入班級宣導，因此改為全校朝會宣導。</a:t>
            </a:r>
            <a:endParaRPr lang="en-US" altLang="zh-TW"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zh-TW" altLang="en-US" dirty="0" smtClean="0">
                <a:latin typeface="標楷體" panose="03000509000000000000" pitchFamily="65" charset="-120"/>
                <a:ea typeface="標楷體" panose="03000509000000000000" pitchFamily="65" charset="-120"/>
              </a:rPr>
              <a:t>→故評估方面新增</a:t>
            </a:r>
            <a:r>
              <a:rPr lang="zh-TW" altLang="en-US" dirty="0" smtClean="0">
                <a:latin typeface="標楷體" panose="03000509000000000000" pitchFamily="65" charset="-120"/>
                <a:ea typeface="標楷體" panose="03000509000000000000" pitchFamily="65" charset="-120"/>
                <a:hlinkClick r:id="rId2" action="ppaction://hlinkfile"/>
              </a:rPr>
              <a:t>學校抽樣問卷</a:t>
            </a:r>
            <a:r>
              <a:rPr lang="zh-TW" altLang="en-US" dirty="0" smtClean="0">
                <a:latin typeface="標楷體" panose="03000509000000000000" pitchFamily="65" charset="-120"/>
                <a:ea typeface="標楷體" panose="03000509000000000000" pitchFamily="65" charset="-120"/>
              </a:rPr>
              <a:t>，並設定</a:t>
            </a:r>
            <a:r>
              <a:rPr lang="zh-TW" altLang="en-US" u="sng" dirty="0" smtClean="0">
                <a:latin typeface="標楷體" panose="03000509000000000000" pitchFamily="65" charset="-120"/>
                <a:ea typeface="標楷體" panose="03000509000000000000" pitchFamily="65" charset="-120"/>
              </a:rPr>
              <a:t>目標為達平均七分以上</a:t>
            </a:r>
            <a:endParaRPr lang="en-US" altLang="zh-TW" u="sng"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endParaRPr lang="zh-TW" altLang="en-US" dirty="0">
              <a:latin typeface="標楷體" panose="03000509000000000000" pitchFamily="65" charset="-120"/>
              <a:ea typeface="標楷體" panose="03000509000000000000" pitchFamily="65" charset="-120"/>
            </a:endParaRP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14</a:t>
            </a:r>
            <a:endParaRPr kumimoji="1" lang="zh-CN" altLang="en-US" sz="2800" b="1" dirty="0"/>
          </a:p>
        </p:txBody>
      </p:sp>
    </p:spTree>
    <p:extLst>
      <p:ext uri="{BB962C8B-B14F-4D97-AF65-F5344CB8AC3E}">
        <p14:creationId xmlns="" xmlns:p14="http://schemas.microsoft.com/office/powerpoint/2010/main" val="1383139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15</a:t>
            </a:r>
            <a:endParaRPr kumimoji="1" lang="zh-CN" altLang="en-US" sz="2800" b="1" dirty="0"/>
          </a:p>
        </p:txBody>
      </p:sp>
      <p:sp>
        <p:nvSpPr>
          <p:cNvPr id="6" name="內容版面配置區 2"/>
          <p:cNvSpPr txBox="1">
            <a:spLocks/>
          </p:cNvSpPr>
          <p:nvPr/>
        </p:nvSpPr>
        <p:spPr>
          <a:xfrm>
            <a:off x="838200" y="129984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TW" altLang="en-US" dirty="0">
              <a:latin typeface="標楷體" panose="03000509000000000000" pitchFamily="65" charset="-120"/>
              <a:ea typeface="標楷體" panose="03000509000000000000" pitchFamily="65" charset="-120"/>
            </a:endParaRPr>
          </a:p>
        </p:txBody>
      </p:sp>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過程性評估</a:t>
            </a:r>
            <a:r>
              <a:rPr lang="en-US" altLang="zh-TW" dirty="0" smtClean="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10" name="內容版面配置區 2"/>
          <p:cNvSpPr txBox="1">
            <a:spLocks/>
          </p:cNvSpPr>
          <p:nvPr/>
        </p:nvSpPr>
        <p:spPr>
          <a:xfrm>
            <a:off x="838200" y="1690688"/>
            <a:ext cx="10515600" cy="4668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200" dirty="0" smtClean="0">
                <a:latin typeface="標楷體" panose="03000509000000000000" pitchFamily="65" charset="-120"/>
                <a:ea typeface="標楷體" panose="03000509000000000000" pitchFamily="65" charset="-120"/>
              </a:rPr>
              <a:t>二、小組內部評估</a:t>
            </a:r>
            <a:endParaRPr lang="en-US" altLang="zh-TW" sz="3200"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zh-TW" altLang="en-US" sz="3200" dirty="0" smtClean="0">
                <a:latin typeface="標楷體" panose="03000509000000000000" pitchFamily="65" charset="-120"/>
                <a:ea typeface="標楷體" panose="03000509000000000000" pitchFamily="65" charset="-120"/>
              </a:rPr>
              <a:t>本小組成員共開了</a:t>
            </a:r>
            <a:r>
              <a:rPr lang="en-US" altLang="zh-TW" sz="3200" dirty="0" smtClean="0">
                <a:latin typeface="標楷體" panose="03000509000000000000" pitchFamily="65" charset="-120"/>
                <a:ea typeface="標楷體" panose="03000509000000000000" pitchFamily="65" charset="-120"/>
              </a:rPr>
              <a:t>12</a:t>
            </a:r>
            <a:r>
              <a:rPr lang="zh-TW" altLang="en-US" sz="3200" dirty="0" smtClean="0">
                <a:latin typeface="標楷體" panose="03000509000000000000" pitchFamily="65" charset="-120"/>
                <a:ea typeface="標楷體" panose="03000509000000000000" pitchFamily="65" charset="-120"/>
              </a:rPr>
              <a:t>次小組會議，於宣導場次結束後檢討該次宣導狀況與需改進的地方。</a:t>
            </a:r>
            <a:endParaRPr lang="zh-TW" altLang="en-US" sz="32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stretch>
            <a:fillRect/>
          </a:stretch>
        </p:blipFill>
        <p:spPr>
          <a:xfrm>
            <a:off x="525115" y="365126"/>
            <a:ext cx="11276056" cy="5758540"/>
          </a:xfrm>
          <a:prstGeom prst="rect">
            <a:avLst/>
          </a:prstGeom>
        </p:spPr>
      </p:pic>
    </p:spTree>
    <p:extLst>
      <p:ext uri="{BB962C8B-B14F-4D97-AF65-F5344CB8AC3E}">
        <p14:creationId xmlns="" xmlns:p14="http://schemas.microsoft.com/office/powerpoint/2010/main" val="18892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22847" y="1729469"/>
            <a:ext cx="1901483" cy="3770263"/>
          </a:xfrm>
          <a:prstGeom prst="rect">
            <a:avLst/>
          </a:prstGeom>
          <a:noFill/>
        </p:spPr>
        <p:txBody>
          <a:bodyPr wrap="none" rtlCol="0">
            <a:spAutoFit/>
          </a:bodyPr>
          <a:lstStyle/>
          <a:p>
            <a:pPr algn="ctr"/>
            <a:r>
              <a:rPr kumimoji="1" lang="en-US" altLang="zh-CN" sz="23900" b="1" dirty="0" smtClean="0">
                <a:solidFill>
                  <a:schemeClr val="bg1"/>
                </a:solidFill>
              </a:rPr>
              <a:t>3</a:t>
            </a:r>
            <a:endParaRPr kumimoji="1" lang="zh-CN" altLang="en-US" sz="23900" b="1" dirty="0">
              <a:solidFill>
                <a:schemeClr val="bg1"/>
              </a:solidFill>
            </a:endParaRPr>
          </a:p>
        </p:txBody>
      </p:sp>
      <p:sp>
        <p:nvSpPr>
          <p:cNvPr id="2" name="文本框 1"/>
          <p:cNvSpPr txBox="1"/>
          <p:nvPr/>
        </p:nvSpPr>
        <p:spPr>
          <a:xfrm>
            <a:off x="5156459" y="1864936"/>
            <a:ext cx="1034257" cy="523220"/>
          </a:xfrm>
          <a:prstGeom prst="rect">
            <a:avLst/>
          </a:prstGeom>
          <a:noFill/>
        </p:spPr>
        <p:txBody>
          <a:bodyPr wrap="none" rtlCol="0">
            <a:spAutoFit/>
          </a:bodyPr>
          <a:lstStyle/>
          <a:p>
            <a:pPr algn="ctr"/>
            <a:r>
              <a:rPr kumimoji="1" lang="en-US" altLang="zh-CN" sz="2800" smtClean="0">
                <a:solidFill>
                  <a:schemeClr val="bg1"/>
                </a:solidFill>
              </a:rPr>
              <a:t>PART</a:t>
            </a:r>
            <a:endParaRPr kumimoji="1" lang="zh-CN" altLang="en-US" sz="2800" dirty="0">
              <a:solidFill>
                <a:schemeClr val="bg1"/>
              </a:solidFill>
            </a:endParaRPr>
          </a:p>
        </p:txBody>
      </p:sp>
      <p:sp>
        <p:nvSpPr>
          <p:cNvPr id="4" name="文本框 3"/>
          <p:cNvSpPr txBox="1"/>
          <p:nvPr/>
        </p:nvSpPr>
        <p:spPr>
          <a:xfrm>
            <a:off x="7242648" y="2922413"/>
            <a:ext cx="4416594" cy="1107996"/>
          </a:xfrm>
          <a:prstGeom prst="rect">
            <a:avLst/>
          </a:prstGeom>
          <a:noFill/>
        </p:spPr>
        <p:txBody>
          <a:bodyPr wrap="none" rtlCol="0">
            <a:spAutoFit/>
          </a:bodyPr>
          <a:lstStyle/>
          <a:p>
            <a:r>
              <a:rPr kumimoji="1" lang="zh-TW" altLang="en-US" sz="6600" b="1" dirty="0" smtClean="0">
                <a:solidFill>
                  <a:schemeClr val="accent4">
                    <a:alpha val="50000"/>
                  </a:schemeClr>
                </a:solidFill>
                <a:latin typeface="Microsoft YaHei" charset="0"/>
                <a:ea typeface="Microsoft YaHei" charset="0"/>
                <a:cs typeface="Microsoft YaHei" charset="0"/>
              </a:rPr>
              <a:t>方案執行</a:t>
            </a:r>
            <a:r>
              <a:rPr kumimoji="1" lang="zh-TW" altLang="en-US" sz="6600" b="1" dirty="0">
                <a:solidFill>
                  <a:schemeClr val="accent4">
                    <a:alpha val="50000"/>
                  </a:schemeClr>
                </a:solidFill>
                <a:latin typeface="Microsoft YaHei" charset="0"/>
                <a:ea typeface="Microsoft YaHei" charset="0"/>
                <a:cs typeface="Microsoft YaHei" charset="0"/>
              </a:rPr>
              <a:t>後</a:t>
            </a:r>
            <a:endParaRPr kumimoji="1" lang="zh-CN" altLang="en-US" sz="6600" b="1" dirty="0">
              <a:solidFill>
                <a:schemeClr val="accent4">
                  <a:alpha val="50000"/>
                </a:schemeClr>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2007477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22847" y="1729469"/>
            <a:ext cx="1901483" cy="3770263"/>
          </a:xfrm>
          <a:prstGeom prst="rect">
            <a:avLst/>
          </a:prstGeom>
          <a:noFill/>
        </p:spPr>
        <p:txBody>
          <a:bodyPr wrap="none" rtlCol="0">
            <a:spAutoFit/>
          </a:bodyPr>
          <a:lstStyle/>
          <a:p>
            <a:pPr algn="ctr"/>
            <a:r>
              <a:rPr kumimoji="1" lang="en-US" altLang="zh-CN" sz="23900" b="1" dirty="0" smtClean="0">
                <a:solidFill>
                  <a:schemeClr val="bg1"/>
                </a:solidFill>
              </a:rPr>
              <a:t>1</a:t>
            </a:r>
            <a:endParaRPr kumimoji="1" lang="zh-CN" altLang="en-US" sz="23900" b="1" dirty="0">
              <a:solidFill>
                <a:schemeClr val="bg1"/>
              </a:solidFill>
            </a:endParaRPr>
          </a:p>
        </p:txBody>
      </p:sp>
      <p:sp>
        <p:nvSpPr>
          <p:cNvPr id="2" name="文本框 1"/>
          <p:cNvSpPr txBox="1"/>
          <p:nvPr/>
        </p:nvSpPr>
        <p:spPr>
          <a:xfrm>
            <a:off x="5156459" y="1864936"/>
            <a:ext cx="1034257" cy="523220"/>
          </a:xfrm>
          <a:prstGeom prst="rect">
            <a:avLst/>
          </a:prstGeom>
          <a:noFill/>
        </p:spPr>
        <p:txBody>
          <a:bodyPr wrap="none" rtlCol="0">
            <a:spAutoFit/>
          </a:bodyPr>
          <a:lstStyle/>
          <a:p>
            <a:pPr algn="ctr"/>
            <a:r>
              <a:rPr kumimoji="1" lang="en-US" altLang="zh-CN" sz="2800" smtClean="0">
                <a:solidFill>
                  <a:schemeClr val="bg1"/>
                </a:solidFill>
              </a:rPr>
              <a:t>PART</a:t>
            </a:r>
            <a:endParaRPr kumimoji="1" lang="zh-CN" altLang="en-US" sz="2800" dirty="0">
              <a:solidFill>
                <a:schemeClr val="bg1"/>
              </a:solidFill>
            </a:endParaRPr>
          </a:p>
        </p:txBody>
      </p:sp>
      <p:sp>
        <p:nvSpPr>
          <p:cNvPr id="4" name="文本框 3"/>
          <p:cNvSpPr txBox="1"/>
          <p:nvPr/>
        </p:nvSpPr>
        <p:spPr>
          <a:xfrm>
            <a:off x="7242648" y="2922413"/>
            <a:ext cx="4416594" cy="1107996"/>
          </a:xfrm>
          <a:prstGeom prst="rect">
            <a:avLst/>
          </a:prstGeom>
          <a:noFill/>
        </p:spPr>
        <p:txBody>
          <a:bodyPr wrap="none" rtlCol="0">
            <a:spAutoFit/>
          </a:bodyPr>
          <a:lstStyle/>
          <a:p>
            <a:r>
              <a:rPr kumimoji="1" lang="zh-TW" altLang="en-US" sz="6600" b="1" dirty="0" smtClean="0">
                <a:solidFill>
                  <a:schemeClr val="accent4">
                    <a:alpha val="50000"/>
                  </a:schemeClr>
                </a:solidFill>
                <a:latin typeface="Microsoft YaHei" charset="0"/>
                <a:ea typeface="Microsoft YaHei" charset="0"/>
                <a:cs typeface="Microsoft YaHei" charset="0"/>
              </a:rPr>
              <a:t>方案執行前</a:t>
            </a:r>
            <a:endParaRPr kumimoji="1" lang="zh-CN" altLang="en-US" sz="6600" b="1" dirty="0">
              <a:solidFill>
                <a:schemeClr val="accent4">
                  <a:alpha val="50000"/>
                </a:schemeClr>
              </a:solidFill>
              <a:latin typeface="Microsoft YaHei" charset="0"/>
              <a:ea typeface="Microsoft YaHei" charset="0"/>
              <a:cs typeface="Microsoft YaHei" charset="0"/>
            </a:endParaRPr>
          </a:p>
        </p:txBody>
      </p:sp>
    </p:spTree>
    <p:extLst>
      <p:ext uri="{BB962C8B-B14F-4D97-AF65-F5344CB8AC3E}">
        <p14:creationId xmlns="" xmlns:p14="http://schemas.microsoft.com/office/powerpoint/2010/main" val="11295664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838200" y="129984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TW" altLang="en-US" dirty="0">
              <a:latin typeface="標楷體" panose="03000509000000000000" pitchFamily="65" charset="-120"/>
              <a:ea typeface="標楷體" panose="03000509000000000000" pitchFamily="65" charset="-120"/>
            </a:endParaRPr>
          </a:p>
        </p:txBody>
      </p:sp>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latin typeface="標楷體" panose="03000509000000000000" pitchFamily="65" charset="-120"/>
                <a:ea typeface="標楷體" panose="03000509000000000000" pitchFamily="65" charset="-120"/>
              </a:rPr>
              <a:t>總結性</a:t>
            </a:r>
            <a:r>
              <a:rPr lang="zh-TW" altLang="en-US" dirty="0" smtClean="0">
                <a:latin typeface="標楷體" panose="03000509000000000000" pitchFamily="65" charset="-120"/>
                <a:ea typeface="標楷體" panose="03000509000000000000" pitchFamily="65" charset="-120"/>
              </a:rPr>
              <a:t>評估（</a:t>
            </a:r>
            <a:r>
              <a:rPr lang="en-US" altLang="zh-TW" dirty="0" smtClean="0">
                <a:latin typeface="標楷體" panose="03000509000000000000" pitchFamily="65" charset="-120"/>
                <a:ea typeface="標楷體" panose="03000509000000000000" pitchFamily="65" charset="-120"/>
              </a:rPr>
              <a:t>1/6</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16</a:t>
            </a:r>
            <a:endParaRPr kumimoji="1" lang="zh-CN" altLang="en-US" sz="2800" b="1" dirty="0"/>
          </a:p>
        </p:txBody>
      </p:sp>
      <p:sp>
        <p:nvSpPr>
          <p:cNvPr id="11" name="內容版面配置區 2"/>
          <p:cNvSpPr txBox="1">
            <a:spLocks/>
          </p:cNvSpPr>
          <p:nvPr/>
        </p:nvSpPr>
        <p:spPr>
          <a:xfrm>
            <a:off x="838200" y="1825625"/>
            <a:ext cx="10515600" cy="435133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200" dirty="0" smtClean="0">
                <a:latin typeface="標楷體" panose="03000509000000000000" pitchFamily="65" charset="-120"/>
                <a:ea typeface="標楷體" panose="03000509000000000000" pitchFamily="65" charset="-120"/>
              </a:rPr>
              <a:t>一、方案宣導與連署總人次</a:t>
            </a:r>
            <a:endParaRPr lang="en-US" altLang="zh-TW" sz="3200"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endParaRPr lang="en-US" altLang="zh-TW"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zh-TW" altLang="en-US" sz="3200" dirty="0" smtClean="0">
                <a:latin typeface="標楷體" panose="03000509000000000000" pitchFamily="65" charset="-120"/>
                <a:ea typeface="標楷體" panose="03000509000000000000" pitchFamily="65" charset="-120"/>
              </a:rPr>
              <a:t>二、粉絲專頁按讚人數</a:t>
            </a:r>
            <a:endParaRPr lang="en-US" altLang="zh-TW" sz="3200"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endParaRPr lang="zh-TW" altLang="en-US" sz="1100" b="1"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經營時間：</a:t>
            </a:r>
            <a:r>
              <a:rPr lang="en-US" altLang="zh-TW" dirty="0" smtClean="0">
                <a:latin typeface="標楷體" panose="03000509000000000000" pitchFamily="65" charset="-120"/>
                <a:ea typeface="標楷體" panose="03000509000000000000" pitchFamily="65" charset="-120"/>
              </a:rPr>
              <a:t>106/06/25~106/12/06</a:t>
            </a:r>
          </a:p>
          <a:p>
            <a:r>
              <a:rPr lang="zh-TW" altLang="en-US" dirty="0" smtClean="0">
                <a:latin typeface="標楷體" panose="03000509000000000000" pitchFamily="65" charset="-120"/>
                <a:ea typeface="標楷體" panose="03000509000000000000" pitchFamily="65" charset="-120"/>
              </a:rPr>
              <a:t>總按讚人數：</a:t>
            </a:r>
            <a:r>
              <a:rPr lang="en-US" altLang="zh-TW" dirty="0" smtClean="0">
                <a:latin typeface="標楷體" panose="03000509000000000000" pitchFamily="65" charset="-120"/>
                <a:ea typeface="標楷體" panose="03000509000000000000" pitchFamily="65" charset="-120"/>
              </a:rPr>
              <a:t>165</a:t>
            </a:r>
            <a:r>
              <a:rPr lang="zh-TW" altLang="en-US" dirty="0" smtClean="0">
                <a:latin typeface="標楷體" panose="03000509000000000000" pitchFamily="65" charset="-120"/>
                <a:ea typeface="標楷體" panose="03000509000000000000" pitchFamily="65" charset="-120"/>
              </a:rPr>
              <a:t>人次</a:t>
            </a:r>
          </a:p>
          <a:p>
            <a:endParaRPr lang="zh-TW" altLang="en-US" sz="11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sz="2600" dirty="0" smtClean="0">
                <a:latin typeface="標楷體" panose="03000509000000000000" pitchFamily="65" charset="-120"/>
                <a:ea typeface="標楷體" panose="03000509000000000000" pitchFamily="65" charset="-120"/>
              </a:rPr>
              <a:t>因宣導成效不彰，故經本小組討論後</a:t>
            </a:r>
            <a:endParaRPr lang="en-US" altLang="zh-TW" sz="2600" dirty="0" smtClean="0">
              <a:latin typeface="標楷體" panose="03000509000000000000" pitchFamily="65" charset="-120"/>
              <a:ea typeface="標楷體" panose="03000509000000000000" pitchFamily="65" charset="-120"/>
            </a:endParaRPr>
          </a:p>
          <a:p>
            <a:pPr marL="457200" lvl="1" indent="0">
              <a:buFont typeface="Arial" panose="020B0604020202020204" pitchFamily="34" charset="0"/>
              <a:buNone/>
            </a:pPr>
            <a:r>
              <a:rPr lang="zh-TW" altLang="en-US" sz="2600" dirty="0" smtClean="0">
                <a:latin typeface="標楷體" panose="03000509000000000000" pitchFamily="65" charset="-120"/>
                <a:ea typeface="標楷體" panose="03000509000000000000" pitchFamily="65" charset="-120"/>
              </a:rPr>
              <a:t>決定停止經營粉絲專頁。</a:t>
            </a:r>
            <a:endParaRPr lang="en-US" altLang="zh-TW" sz="2600" dirty="0" smtClean="0">
              <a:latin typeface="標楷體" panose="03000509000000000000" pitchFamily="65" charset="-120"/>
              <a:ea typeface="標楷體" panose="03000509000000000000" pitchFamily="65" charset="-120"/>
            </a:endParaRPr>
          </a:p>
          <a:p>
            <a:pPr marL="457200" lvl="1" indent="0">
              <a:buFont typeface="Arial" panose="020B0604020202020204" pitchFamily="34" charset="0"/>
              <a:buNone/>
            </a:pPr>
            <a:endParaRPr lang="zh-TW" altLang="en-US" sz="2600"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endParaRPr lang="zh-TW" altLang="en-US" dirty="0" smtClean="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stretch>
            <a:fillRect/>
          </a:stretch>
        </p:blipFill>
        <p:spPr>
          <a:xfrm>
            <a:off x="485260" y="81128"/>
            <a:ext cx="11022523" cy="6669602"/>
          </a:xfrm>
          <a:prstGeom prst="rect">
            <a:avLst/>
          </a:prstGeom>
        </p:spPr>
      </p:pic>
      <p:sp>
        <p:nvSpPr>
          <p:cNvPr id="3" name="矩形 2"/>
          <p:cNvSpPr/>
          <p:nvPr/>
        </p:nvSpPr>
        <p:spPr>
          <a:xfrm>
            <a:off x="3131820" y="6136006"/>
            <a:ext cx="8221980" cy="573767"/>
          </a:xfrm>
          <a:prstGeom prst="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352519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838200" y="129984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TW" altLang="en-US" dirty="0">
              <a:latin typeface="標楷體" panose="03000509000000000000" pitchFamily="65" charset="-120"/>
              <a:ea typeface="標楷體" panose="03000509000000000000" pitchFamily="65" charset="-120"/>
            </a:endParaRPr>
          </a:p>
        </p:txBody>
      </p:sp>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latin typeface="標楷體" panose="03000509000000000000" pitchFamily="65" charset="-120"/>
                <a:ea typeface="標楷體" panose="03000509000000000000" pitchFamily="65" charset="-120"/>
              </a:rPr>
              <a:t>總結性</a:t>
            </a:r>
            <a:r>
              <a:rPr lang="zh-TW" altLang="en-US" dirty="0" smtClean="0">
                <a:latin typeface="標楷體" panose="03000509000000000000" pitchFamily="65" charset="-120"/>
                <a:ea typeface="標楷體" panose="03000509000000000000" pitchFamily="65" charset="-120"/>
              </a:rPr>
              <a:t>評估（</a:t>
            </a:r>
            <a:r>
              <a:rPr lang="en-US" altLang="zh-TW" dirty="0" smtClean="0">
                <a:latin typeface="標楷體" panose="03000509000000000000" pitchFamily="65" charset="-120"/>
                <a:ea typeface="標楷體" panose="03000509000000000000" pitchFamily="65" charset="-120"/>
              </a:rPr>
              <a:t>2/6</a:t>
            </a:r>
            <a:r>
              <a:rPr lang="zh-TW" altLang="en-US" dirty="0">
                <a:latin typeface="標楷體" panose="03000509000000000000" pitchFamily="65" charset="-120"/>
                <a:ea typeface="標楷體" panose="03000509000000000000" pitchFamily="65" charset="-120"/>
              </a:rPr>
              <a:t>）</a:t>
            </a:r>
          </a:p>
        </p:txBody>
      </p:sp>
      <p:sp>
        <p:nvSpPr>
          <p:cNvPr id="9" name="內容版面配置區 2"/>
          <p:cNvSpPr txBox="1">
            <a:spLocks/>
          </p:cNvSpPr>
          <p:nvPr/>
        </p:nvSpPr>
        <p:spPr>
          <a:xfrm>
            <a:off x="838200" y="1333817"/>
            <a:ext cx="10515600" cy="48383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dirty="0">
                <a:latin typeface="標楷體" panose="03000509000000000000" pitchFamily="65" charset="-120"/>
                <a:ea typeface="標楷體" panose="03000509000000000000" pitchFamily="65" charset="-120"/>
              </a:rPr>
              <a:t>三、宣導回饋單</a:t>
            </a:r>
            <a:endParaRPr lang="en-US" altLang="zh-TW" sz="3200" dirty="0">
              <a:latin typeface="標楷體" panose="03000509000000000000" pitchFamily="65" charset="-120"/>
              <a:ea typeface="標楷體" panose="03000509000000000000" pitchFamily="65" charset="-120"/>
            </a:endParaRP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17</a:t>
            </a:r>
            <a:endParaRPr kumimoji="1" lang="zh-CN" altLang="en-US" sz="2800" b="1" dirty="0"/>
          </a:p>
        </p:txBody>
      </p:sp>
      <p:pic>
        <p:nvPicPr>
          <p:cNvPr id="4" name="圖片 3"/>
          <p:cNvPicPr>
            <a:picLocks noChangeAspect="1"/>
          </p:cNvPicPr>
          <p:nvPr/>
        </p:nvPicPr>
        <p:blipFill>
          <a:blip r:embed="rId2"/>
          <a:stretch>
            <a:fillRect/>
          </a:stretch>
        </p:blipFill>
        <p:spPr>
          <a:xfrm>
            <a:off x="410987" y="365125"/>
            <a:ext cx="11370025" cy="6218555"/>
          </a:xfrm>
          <a:prstGeom prst="rect">
            <a:avLst/>
          </a:prstGeom>
        </p:spPr>
      </p:pic>
      <p:sp>
        <p:nvSpPr>
          <p:cNvPr id="12" name="矩形 11"/>
          <p:cNvSpPr/>
          <p:nvPr/>
        </p:nvSpPr>
        <p:spPr>
          <a:xfrm>
            <a:off x="2876960" y="1263524"/>
            <a:ext cx="1420837" cy="1822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4297797" y="2262332"/>
            <a:ext cx="1107996" cy="461665"/>
          </a:xfrm>
          <a:prstGeom prst="rect">
            <a:avLst/>
          </a:prstGeom>
          <a:noFill/>
        </p:spPr>
        <p:txBody>
          <a:bodyPr wrap="none" rtlCol="0">
            <a:spAutoFit/>
          </a:bodyPr>
          <a:lstStyle/>
          <a:p>
            <a:r>
              <a:rPr lang="en-US" altLang="zh-TW" sz="2400" b="1" dirty="0" smtClean="0">
                <a:solidFill>
                  <a:srgbClr val="FF0000"/>
                </a:solidFill>
                <a:latin typeface="標楷體" panose="03000509000000000000" pitchFamily="65" charset="-120"/>
                <a:ea typeface="標楷體" panose="03000509000000000000" pitchFamily="65" charset="-120"/>
              </a:rPr>
              <a:t>98.44%</a:t>
            </a:r>
            <a:endParaRPr lang="zh-TW" altLang="en-US" sz="2400" b="1" dirty="0">
              <a:solidFill>
                <a:srgbClr val="FF0000"/>
              </a:solidFill>
              <a:latin typeface="標楷體" panose="03000509000000000000" pitchFamily="65" charset="-120"/>
              <a:ea typeface="標楷體" panose="03000509000000000000" pitchFamily="65" charset="-120"/>
            </a:endParaRPr>
          </a:p>
        </p:txBody>
      </p:sp>
      <p:sp>
        <p:nvSpPr>
          <p:cNvPr id="14" name="矩形 13"/>
          <p:cNvSpPr/>
          <p:nvPr/>
        </p:nvSpPr>
        <p:spPr>
          <a:xfrm>
            <a:off x="6117563" y="1263524"/>
            <a:ext cx="1420837" cy="1822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9385680" y="1263524"/>
            <a:ext cx="1420837" cy="1822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7620086" y="2262332"/>
            <a:ext cx="1107996" cy="461665"/>
          </a:xfrm>
          <a:prstGeom prst="rect">
            <a:avLst/>
          </a:prstGeom>
          <a:noFill/>
        </p:spPr>
        <p:txBody>
          <a:bodyPr wrap="none" rtlCol="0">
            <a:spAutoFit/>
          </a:bodyPr>
          <a:lstStyle/>
          <a:p>
            <a:r>
              <a:rPr lang="en-US" altLang="zh-TW" sz="2400" b="1" dirty="0" smtClean="0">
                <a:solidFill>
                  <a:srgbClr val="FF0000"/>
                </a:solidFill>
                <a:latin typeface="標楷體" panose="03000509000000000000" pitchFamily="65" charset="-120"/>
                <a:ea typeface="標楷體" panose="03000509000000000000" pitchFamily="65" charset="-120"/>
              </a:rPr>
              <a:t>96.94%</a:t>
            </a:r>
            <a:endParaRPr lang="zh-TW" altLang="en-US" sz="2400" b="1" dirty="0">
              <a:solidFill>
                <a:srgbClr val="FF0000"/>
              </a:solidFill>
              <a:latin typeface="標楷體" panose="03000509000000000000" pitchFamily="65" charset="-120"/>
              <a:ea typeface="標楷體" panose="03000509000000000000" pitchFamily="65" charset="-120"/>
            </a:endParaRPr>
          </a:p>
        </p:txBody>
      </p:sp>
      <p:sp>
        <p:nvSpPr>
          <p:cNvPr id="17" name="文字方塊 16"/>
          <p:cNvSpPr txBox="1"/>
          <p:nvPr/>
        </p:nvSpPr>
        <p:spPr>
          <a:xfrm>
            <a:off x="10806517" y="2293576"/>
            <a:ext cx="1107996" cy="461665"/>
          </a:xfrm>
          <a:prstGeom prst="rect">
            <a:avLst/>
          </a:prstGeom>
          <a:noFill/>
        </p:spPr>
        <p:txBody>
          <a:bodyPr wrap="none" rtlCol="0">
            <a:spAutoFit/>
          </a:bodyPr>
          <a:lstStyle/>
          <a:p>
            <a:r>
              <a:rPr lang="en-US" altLang="zh-TW" sz="2400" b="1" dirty="0" smtClean="0">
                <a:solidFill>
                  <a:srgbClr val="FF0000"/>
                </a:solidFill>
                <a:latin typeface="標楷體" panose="03000509000000000000" pitchFamily="65" charset="-120"/>
                <a:ea typeface="標楷體" panose="03000509000000000000" pitchFamily="65" charset="-120"/>
              </a:rPr>
              <a:t>96.48%</a:t>
            </a:r>
            <a:endParaRPr lang="zh-TW" altLang="en-US" sz="24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98591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3" grpId="1"/>
      <p:bldP spid="14" grpId="1" animBg="1"/>
      <p:bldP spid="15" grpId="1" animBg="1"/>
      <p:bldP spid="16" grpId="1"/>
      <p:bldP spid="1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latin typeface="標楷體" panose="03000509000000000000" pitchFamily="65" charset="-120"/>
                <a:ea typeface="標楷體" panose="03000509000000000000" pitchFamily="65" charset="-120"/>
              </a:rPr>
              <a:t>總結性</a:t>
            </a:r>
            <a:r>
              <a:rPr lang="zh-TW" altLang="en-US" dirty="0" smtClean="0">
                <a:latin typeface="標楷體" panose="03000509000000000000" pitchFamily="65" charset="-120"/>
                <a:ea typeface="標楷體" panose="03000509000000000000" pitchFamily="65" charset="-120"/>
              </a:rPr>
              <a:t>評估（</a:t>
            </a:r>
            <a:r>
              <a:rPr lang="en-US" altLang="zh-TW" dirty="0">
                <a:latin typeface="標楷體" panose="03000509000000000000" pitchFamily="65" charset="-120"/>
                <a:ea typeface="標楷體" panose="03000509000000000000" pitchFamily="65" charset="-120"/>
              </a:rPr>
              <a:t>3</a:t>
            </a:r>
            <a:r>
              <a:rPr lang="en-US" altLang="zh-TW" dirty="0" smtClean="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a:t>
            </a: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18</a:t>
            </a:r>
            <a:endParaRPr kumimoji="1" lang="zh-CN" altLang="en-US" sz="2800" b="1" dirty="0"/>
          </a:p>
        </p:txBody>
      </p:sp>
      <p:sp>
        <p:nvSpPr>
          <p:cNvPr id="18" name="內容版面配置區 2"/>
          <p:cNvSpPr txBox="1">
            <a:spLocks/>
          </p:cNvSpPr>
          <p:nvPr/>
        </p:nvSpPr>
        <p:spPr>
          <a:xfrm>
            <a:off x="838200" y="1549453"/>
            <a:ext cx="10515600" cy="4351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200" dirty="0" smtClean="0">
                <a:latin typeface="標楷體" panose="03000509000000000000" pitchFamily="65" charset="-120"/>
                <a:ea typeface="標楷體" panose="03000509000000000000" pitchFamily="65" charset="-120"/>
              </a:rPr>
              <a:t>四、學校宣導問卷分析</a:t>
            </a:r>
            <a:endParaRPr lang="en-US" altLang="zh-TW" sz="3200"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endParaRPr lang="zh-TW" altLang="en-US"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stretch>
            <a:fillRect/>
          </a:stretch>
        </p:blipFill>
        <p:spPr>
          <a:xfrm>
            <a:off x="587786" y="2298094"/>
            <a:ext cx="11016427" cy="2752758"/>
          </a:xfrm>
          <a:prstGeom prst="rect">
            <a:avLst/>
          </a:prstGeom>
        </p:spPr>
      </p:pic>
    </p:spTree>
    <p:extLst>
      <p:ext uri="{BB962C8B-B14F-4D97-AF65-F5344CB8AC3E}">
        <p14:creationId xmlns="" xmlns:p14="http://schemas.microsoft.com/office/powerpoint/2010/main" val="878544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latin typeface="標楷體" panose="03000509000000000000" pitchFamily="65" charset="-120"/>
                <a:ea typeface="標楷體" panose="03000509000000000000" pitchFamily="65" charset="-120"/>
              </a:rPr>
              <a:t>總結性</a:t>
            </a:r>
            <a:r>
              <a:rPr lang="zh-TW" altLang="en-US" dirty="0" smtClean="0">
                <a:latin typeface="標楷體" panose="03000509000000000000" pitchFamily="65" charset="-120"/>
                <a:ea typeface="標楷體" panose="03000509000000000000" pitchFamily="65" charset="-120"/>
              </a:rPr>
              <a:t>評估（</a:t>
            </a:r>
            <a:r>
              <a:rPr lang="en-US" altLang="zh-TW" dirty="0" smtClean="0">
                <a:latin typeface="標楷體" panose="03000509000000000000" pitchFamily="65" charset="-120"/>
                <a:ea typeface="標楷體" panose="03000509000000000000" pitchFamily="65" charset="-120"/>
              </a:rPr>
              <a:t>4/6</a:t>
            </a:r>
            <a:r>
              <a:rPr lang="zh-TW" altLang="en-US" dirty="0">
                <a:latin typeface="標楷體" panose="03000509000000000000" pitchFamily="65" charset="-120"/>
                <a:ea typeface="標楷體" panose="03000509000000000000" pitchFamily="65" charset="-120"/>
              </a:rPr>
              <a:t>）</a:t>
            </a: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19</a:t>
            </a:r>
            <a:endParaRPr kumimoji="1" lang="zh-CN" altLang="en-US" sz="2800" b="1" dirty="0"/>
          </a:p>
        </p:txBody>
      </p:sp>
      <p:sp>
        <p:nvSpPr>
          <p:cNvPr id="18" name="內容版面配置區 2"/>
          <p:cNvSpPr txBox="1">
            <a:spLocks/>
          </p:cNvSpPr>
          <p:nvPr/>
        </p:nvSpPr>
        <p:spPr>
          <a:xfrm>
            <a:off x="838200" y="1549453"/>
            <a:ext cx="10515600" cy="4351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600" dirty="0">
                <a:latin typeface="標楷體" panose="03000509000000000000" pitchFamily="65" charset="-120"/>
                <a:ea typeface="標楷體" panose="03000509000000000000" pitchFamily="65" charset="-120"/>
              </a:rPr>
              <a:t>五、質性評估</a:t>
            </a:r>
          </a:p>
          <a:p>
            <a:pPr>
              <a:lnSpc>
                <a:spcPct val="150000"/>
              </a:lnSpc>
            </a:pPr>
            <a:r>
              <a:rPr lang="zh-TW" altLang="en-US" sz="3200" dirty="0">
                <a:latin typeface="標楷體" panose="03000509000000000000" pitchFamily="65" charset="-120"/>
                <a:ea typeface="標楷體" panose="03000509000000000000" pitchFamily="65" charset="-120"/>
              </a:rPr>
              <a:t>家樂福街頭實驗</a:t>
            </a:r>
          </a:p>
          <a:p>
            <a:pPr>
              <a:lnSpc>
                <a:spcPct val="150000"/>
              </a:lnSpc>
            </a:pPr>
            <a:r>
              <a:rPr lang="zh-TW" altLang="en-US" sz="3200" dirty="0">
                <a:latin typeface="標楷體" panose="03000509000000000000" pitchFamily="65" charset="-120"/>
                <a:ea typeface="標楷體" panose="03000509000000000000" pitchFamily="65" charset="-120"/>
              </a:rPr>
              <a:t>部分民眾分享過去受跟蹤騷擾之經驗</a:t>
            </a:r>
          </a:p>
          <a:p>
            <a:pPr>
              <a:lnSpc>
                <a:spcPct val="150000"/>
              </a:lnSpc>
            </a:pPr>
            <a:r>
              <a:rPr lang="zh-TW" altLang="en-US" sz="3200" dirty="0">
                <a:latin typeface="標楷體" panose="03000509000000000000" pitchFamily="65" charset="-120"/>
                <a:ea typeface="標楷體" panose="03000509000000000000" pitchFamily="65" charset="-120"/>
              </a:rPr>
              <a:t>建議可增加讓跟騷者接受心理輔導或教育課程的規範</a:t>
            </a:r>
          </a:p>
          <a:p>
            <a:pPr marL="0" indent="0">
              <a:buFont typeface="Arial" panose="020B0604020202020204" pitchFamily="34" charse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4102449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latin typeface="標楷體" panose="03000509000000000000" pitchFamily="65" charset="-120"/>
                <a:ea typeface="標楷體" panose="03000509000000000000" pitchFamily="65" charset="-120"/>
              </a:rPr>
              <a:t>總結性</a:t>
            </a:r>
            <a:r>
              <a:rPr lang="zh-TW" altLang="en-US" dirty="0" smtClean="0">
                <a:latin typeface="標楷體" panose="03000509000000000000" pitchFamily="65" charset="-120"/>
                <a:ea typeface="標楷體" panose="03000509000000000000" pitchFamily="65" charset="-120"/>
              </a:rPr>
              <a:t>評估（</a:t>
            </a:r>
            <a:r>
              <a:rPr lang="en-US" altLang="zh-TW" dirty="0">
                <a:latin typeface="標楷體" panose="03000509000000000000" pitchFamily="65" charset="-120"/>
                <a:ea typeface="標楷體" panose="03000509000000000000" pitchFamily="65" charset="-120"/>
              </a:rPr>
              <a:t>5</a:t>
            </a:r>
            <a:r>
              <a:rPr lang="en-US" altLang="zh-TW" dirty="0" smtClean="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a:t>
            </a: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20</a:t>
            </a:r>
            <a:endParaRPr kumimoji="1" lang="zh-CN" altLang="en-US" sz="2800" b="1" dirty="0"/>
          </a:p>
        </p:txBody>
      </p:sp>
      <p:sp>
        <p:nvSpPr>
          <p:cNvPr id="18" name="內容版面配置區 2"/>
          <p:cNvSpPr txBox="1">
            <a:spLocks/>
          </p:cNvSpPr>
          <p:nvPr/>
        </p:nvSpPr>
        <p:spPr>
          <a:xfrm>
            <a:off x="838200" y="1280160"/>
            <a:ext cx="10515600" cy="471207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dirty="0">
                <a:latin typeface="標楷體" panose="03000509000000000000" pitchFamily="65" charset="-120"/>
                <a:ea typeface="標楷體" panose="03000509000000000000" pitchFamily="65" charset="-120"/>
              </a:rPr>
              <a:t>六、品質評估</a:t>
            </a:r>
          </a:p>
          <a:p>
            <a:pPr>
              <a:lnSpc>
                <a:spcPct val="150000"/>
              </a:lnSpc>
            </a:pPr>
            <a:r>
              <a:rPr lang="zh-TW" altLang="en-US" dirty="0">
                <a:latin typeface="標楷體" panose="03000509000000000000" pitchFamily="65" charset="-120"/>
                <a:ea typeface="標楷體" panose="03000509000000000000" pitchFamily="65" charset="-120"/>
              </a:rPr>
              <a:t>一致性：秉持著同樣的態度對待每一位受宣導者。</a:t>
            </a:r>
          </a:p>
          <a:p>
            <a:pPr>
              <a:lnSpc>
                <a:spcPct val="150000"/>
              </a:lnSpc>
            </a:pPr>
            <a:r>
              <a:rPr lang="zh-TW" altLang="en-US" dirty="0">
                <a:latin typeface="標楷體" panose="03000509000000000000" pitchFamily="65" charset="-120"/>
                <a:ea typeface="標楷體" panose="03000509000000000000" pitchFamily="65" charset="-120"/>
              </a:rPr>
              <a:t>同理性：體諒每一位受宣導者對宣導之態度，並尊重其受宣導之意願。</a:t>
            </a:r>
          </a:p>
          <a:p>
            <a:pPr>
              <a:lnSpc>
                <a:spcPct val="150000"/>
              </a:lnSpc>
            </a:pPr>
            <a:r>
              <a:rPr lang="zh-TW" altLang="en-US" dirty="0">
                <a:latin typeface="標楷體" panose="03000509000000000000" pitchFamily="65" charset="-120"/>
                <a:ea typeface="標楷體" panose="03000509000000000000" pitchFamily="65" charset="-120"/>
              </a:rPr>
              <a:t>親切性：本小組成員以親切的態度向受宣導者提供服務。</a:t>
            </a:r>
          </a:p>
          <a:p>
            <a:pPr>
              <a:lnSpc>
                <a:spcPct val="150000"/>
              </a:lnSpc>
            </a:pPr>
            <a:r>
              <a:rPr lang="zh-TW" altLang="en-US" dirty="0">
                <a:latin typeface="標楷體" panose="03000509000000000000" pitchFamily="65" charset="-120"/>
                <a:ea typeface="標楷體" panose="03000509000000000000" pitchFamily="65" charset="-120"/>
              </a:rPr>
              <a:t>可近性：本小組成員主動走近民眾以提供服務。</a:t>
            </a:r>
          </a:p>
          <a:p>
            <a:pPr>
              <a:lnSpc>
                <a:spcPct val="150000"/>
              </a:lnSpc>
            </a:pPr>
            <a:r>
              <a:rPr lang="zh-TW" altLang="en-US" dirty="0">
                <a:latin typeface="標楷體" panose="03000509000000000000" pitchFamily="65" charset="-120"/>
                <a:ea typeface="標楷體" panose="03000509000000000000" pitchFamily="65" charset="-120"/>
              </a:rPr>
              <a:t>實物性：提供豐富且安全的宣導品給受宣導者。</a:t>
            </a:r>
          </a:p>
          <a:p>
            <a:pPr marL="0" indent="0">
              <a:buNone/>
            </a:pP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4103624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latin typeface="標楷體" panose="03000509000000000000" pitchFamily="65" charset="-120"/>
                <a:ea typeface="標楷體" panose="03000509000000000000" pitchFamily="65" charset="-120"/>
              </a:rPr>
              <a:t>總結性</a:t>
            </a:r>
            <a:r>
              <a:rPr lang="zh-TW" altLang="en-US" dirty="0" smtClean="0">
                <a:latin typeface="標楷體" panose="03000509000000000000" pitchFamily="65" charset="-120"/>
                <a:ea typeface="標楷體" panose="03000509000000000000" pitchFamily="65" charset="-120"/>
              </a:rPr>
              <a:t>評估（</a:t>
            </a:r>
            <a:r>
              <a:rPr lang="en-US" altLang="zh-TW" dirty="0" smtClean="0">
                <a:latin typeface="標楷體" panose="03000509000000000000" pitchFamily="65" charset="-120"/>
                <a:ea typeface="標楷體" panose="03000509000000000000" pitchFamily="65" charset="-120"/>
              </a:rPr>
              <a:t>6/6</a:t>
            </a:r>
            <a:r>
              <a:rPr lang="zh-TW" altLang="en-US" dirty="0">
                <a:latin typeface="標楷體" panose="03000509000000000000" pitchFamily="65" charset="-120"/>
                <a:ea typeface="標楷體" panose="03000509000000000000" pitchFamily="65" charset="-120"/>
              </a:rPr>
              <a:t>）</a:t>
            </a: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21</a:t>
            </a:r>
            <a:endParaRPr kumimoji="1" lang="zh-CN" altLang="en-US" sz="2800" b="1" dirty="0"/>
          </a:p>
        </p:txBody>
      </p:sp>
      <p:sp>
        <p:nvSpPr>
          <p:cNvPr id="6" name="內容版面配置區 2"/>
          <p:cNvSpPr txBox="1">
            <a:spLocks/>
          </p:cNvSpPr>
          <p:nvPr/>
        </p:nvSpPr>
        <p:spPr>
          <a:xfrm>
            <a:off x="838200" y="1280160"/>
            <a:ext cx="10515600" cy="471207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dirty="0">
                <a:latin typeface="標楷體" panose="03000509000000000000" pitchFamily="65" charset="-120"/>
                <a:ea typeface="標楷體" panose="03000509000000000000" pitchFamily="65" charset="-120"/>
              </a:rPr>
              <a:t>七、成本效益評估</a:t>
            </a:r>
          </a:p>
          <a:p>
            <a:pPr>
              <a:lnSpc>
                <a:spcPct val="150000"/>
              </a:lnSpc>
            </a:pPr>
            <a:r>
              <a:rPr lang="zh-TW" altLang="en-US" dirty="0">
                <a:latin typeface="標楷體" panose="03000509000000000000" pitchFamily="65" charset="-120"/>
                <a:ea typeface="標楷體" panose="03000509000000000000" pitchFamily="65" charset="-120"/>
              </a:rPr>
              <a:t>本方案預計支出</a:t>
            </a:r>
            <a:r>
              <a:rPr lang="en-US" altLang="zh-TW" dirty="0">
                <a:latin typeface="標楷體" panose="03000509000000000000" pitchFamily="65" charset="-120"/>
                <a:ea typeface="標楷體" panose="03000509000000000000" pitchFamily="65" charset="-120"/>
              </a:rPr>
              <a:t>17000</a:t>
            </a:r>
            <a:r>
              <a:rPr lang="zh-TW" altLang="en-US" dirty="0">
                <a:latin typeface="標楷體" panose="03000509000000000000" pitchFamily="65" charset="-120"/>
                <a:ea typeface="標楷體" panose="03000509000000000000" pitchFamily="65" charset="-120"/>
              </a:rPr>
              <a:t>元，實際總支出金額為</a:t>
            </a:r>
            <a:r>
              <a:rPr lang="en-US" altLang="zh-TW" dirty="0">
                <a:latin typeface="標楷體" panose="03000509000000000000" pitchFamily="65" charset="-120"/>
                <a:ea typeface="標楷體" panose="03000509000000000000" pitchFamily="65" charset="-120"/>
              </a:rPr>
              <a:t>17007</a:t>
            </a:r>
            <a:r>
              <a:rPr lang="zh-TW" altLang="en-US" dirty="0">
                <a:latin typeface="標楷體" panose="03000509000000000000" pitchFamily="65" charset="-120"/>
                <a:ea typeface="標楷體" panose="03000509000000000000" pitchFamily="65" charset="-120"/>
              </a:rPr>
              <a:t>元，經費執行率為</a:t>
            </a:r>
            <a:r>
              <a:rPr lang="en-US" altLang="zh-TW" dirty="0">
                <a:latin typeface="標楷體" panose="03000509000000000000" pitchFamily="65" charset="-120"/>
                <a:ea typeface="標楷體" panose="03000509000000000000" pitchFamily="65" charset="-120"/>
              </a:rPr>
              <a:t>100.04</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50000"/>
              </a:lnSpc>
            </a:pPr>
            <a:r>
              <a:rPr lang="zh-TW" altLang="en-US" dirty="0">
                <a:latin typeface="標楷體" panose="03000509000000000000" pitchFamily="65" charset="-120"/>
                <a:ea typeface="標楷體" panose="03000509000000000000" pitchFamily="65" charset="-120"/>
              </a:rPr>
              <a:t>本方案共執行</a:t>
            </a:r>
            <a:r>
              <a:rPr lang="en-US" altLang="zh-TW" dirty="0">
                <a:latin typeface="標楷體" panose="03000509000000000000" pitchFamily="65" charset="-120"/>
                <a:ea typeface="標楷體" panose="03000509000000000000" pitchFamily="65" charset="-120"/>
              </a:rPr>
              <a:t>11</a:t>
            </a:r>
            <a:r>
              <a:rPr lang="zh-TW" altLang="en-US" dirty="0">
                <a:latin typeface="標楷體" panose="03000509000000000000" pitchFamily="65" charset="-120"/>
                <a:ea typeface="標楷體" panose="03000509000000000000" pitchFamily="65" charset="-120"/>
              </a:rPr>
              <a:t>場次宣導，平均每場次花費約</a:t>
            </a:r>
            <a:r>
              <a:rPr lang="en-US" altLang="zh-TW" dirty="0">
                <a:latin typeface="標楷體" panose="03000509000000000000" pitchFamily="65" charset="-120"/>
                <a:ea typeface="標楷體" panose="03000509000000000000" pitchFamily="65" charset="-120"/>
              </a:rPr>
              <a:t>1546</a:t>
            </a:r>
            <a:r>
              <a:rPr lang="zh-TW" altLang="en-US" dirty="0">
                <a:latin typeface="標楷體" panose="03000509000000000000" pitchFamily="65" charset="-120"/>
                <a:ea typeface="標楷體" panose="03000509000000000000" pitchFamily="65" charset="-120"/>
              </a:rPr>
              <a:t>元。</a:t>
            </a:r>
            <a:endParaRPr lang="en-US" altLang="zh-TW" dirty="0">
              <a:latin typeface="標楷體" panose="03000509000000000000" pitchFamily="65" charset="-120"/>
              <a:ea typeface="標楷體" panose="03000509000000000000" pitchFamily="65" charset="-120"/>
            </a:endParaRPr>
          </a:p>
          <a:p>
            <a:pPr>
              <a:lnSpc>
                <a:spcPct val="150000"/>
              </a:lnSpc>
            </a:pPr>
            <a:r>
              <a:rPr lang="zh-TW" altLang="en-US" dirty="0">
                <a:latin typeface="標楷體" panose="03000509000000000000" pitchFamily="65" charset="-120"/>
                <a:ea typeface="標楷體" panose="03000509000000000000" pitchFamily="65" charset="-120"/>
              </a:rPr>
              <a:t>本方案總受益人數為</a:t>
            </a:r>
            <a:r>
              <a:rPr lang="en-US" altLang="zh-TW" dirty="0">
                <a:latin typeface="標楷體" panose="03000509000000000000" pitchFamily="65" charset="-120"/>
                <a:ea typeface="標楷體" panose="03000509000000000000" pitchFamily="65" charset="-120"/>
              </a:rPr>
              <a:t>3546</a:t>
            </a:r>
            <a:r>
              <a:rPr lang="zh-TW" altLang="en-US" dirty="0">
                <a:latin typeface="標楷體" panose="03000509000000000000" pitchFamily="65" charset="-120"/>
                <a:ea typeface="標楷體" panose="03000509000000000000" pitchFamily="65" charset="-120"/>
              </a:rPr>
              <a:t>人，平均每人花費約</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元。</a:t>
            </a:r>
          </a:p>
          <a:p>
            <a:pPr marL="0" indent="0">
              <a:buNone/>
            </a:pP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2808342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結論（</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22</a:t>
            </a:r>
            <a:endParaRPr kumimoji="1" lang="zh-CN" altLang="en-US" sz="2800" b="1" dirty="0"/>
          </a:p>
        </p:txBody>
      </p:sp>
      <p:sp>
        <p:nvSpPr>
          <p:cNvPr id="6" name="內容版面配置區 2"/>
          <p:cNvSpPr txBox="1">
            <a:spLocks/>
          </p:cNvSpPr>
          <p:nvPr/>
        </p:nvSpPr>
        <p:spPr>
          <a:xfrm>
            <a:off x="838200" y="1280160"/>
            <a:ext cx="10515600" cy="471207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endParaRPr lang="en-US" altLang="zh-TW" sz="3200" u="sng"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3200" u="sng" dirty="0" smtClean="0">
                <a:latin typeface="標楷體" panose="03000509000000000000" pitchFamily="65" charset="-120"/>
                <a:ea typeface="標楷體" panose="03000509000000000000" pitchFamily="65" charset="-120"/>
              </a:rPr>
              <a:t>目標</a:t>
            </a:r>
            <a:r>
              <a:rPr lang="zh-TW" altLang="en-US" sz="3200" u="sng" dirty="0">
                <a:latin typeface="標楷體" panose="03000509000000000000" pitchFamily="65" charset="-120"/>
                <a:ea typeface="標楷體" panose="03000509000000000000" pitchFamily="65" charset="-120"/>
              </a:rPr>
              <a:t>一：提升民眾、高中生對跟蹤騷擾之了解</a:t>
            </a:r>
          </a:p>
          <a:p>
            <a:pPr marL="0" indent="0">
              <a:buNone/>
            </a:pPr>
            <a:r>
              <a:rPr lang="zh-TW" altLang="en-US" sz="3200" dirty="0">
                <a:latin typeface="標楷體" panose="03000509000000000000" pitchFamily="65" charset="-120"/>
                <a:ea typeface="標楷體" panose="03000509000000000000" pitchFamily="65" charset="-120"/>
              </a:rPr>
              <a:t>目的一：讓</a:t>
            </a:r>
            <a:r>
              <a:rPr lang="en-US" altLang="zh-TW" sz="3200" dirty="0">
                <a:latin typeface="標楷體" panose="03000509000000000000" pitchFamily="65" charset="-120"/>
                <a:ea typeface="標楷體" panose="03000509000000000000" pitchFamily="65" charset="-120"/>
              </a:rPr>
              <a:t>80</a:t>
            </a:r>
            <a:r>
              <a:rPr lang="zh-TW" altLang="en-US" sz="3200" dirty="0">
                <a:latin typeface="標楷體" panose="03000509000000000000" pitchFamily="65" charset="-120"/>
                <a:ea typeface="標楷體" panose="03000509000000000000" pitchFamily="65" charset="-120"/>
              </a:rPr>
              <a:t>％的民眾對跟蹤騷擾相關知識（定義、形式、自我保護、法案）有所了解</a:t>
            </a:r>
          </a:p>
          <a:p>
            <a:pPr marL="0" indent="0">
              <a:buNone/>
            </a:pPr>
            <a:endParaRPr lang="zh-TW" altLang="en-US" sz="3200" dirty="0">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→由總結性評估中的滿意度調查問卷中可</a:t>
            </a:r>
            <a:r>
              <a:rPr lang="zh-TW" altLang="en-US" sz="3200" dirty="0" smtClean="0">
                <a:latin typeface="標楷體" panose="03000509000000000000" pitchFamily="65" charset="-120"/>
                <a:ea typeface="標楷體" panose="03000509000000000000" pitchFamily="65" charset="-120"/>
              </a:rPr>
              <a:t>發現超過</a:t>
            </a:r>
            <a:r>
              <a:rPr lang="en-US" altLang="zh-TW" sz="3200" dirty="0">
                <a:latin typeface="標楷體" panose="03000509000000000000" pitchFamily="65" charset="-120"/>
                <a:ea typeface="標楷體" panose="03000509000000000000" pitchFamily="65" charset="-120"/>
              </a:rPr>
              <a:t>90</a:t>
            </a:r>
            <a:r>
              <a:rPr lang="zh-TW" altLang="en-US" sz="3200" dirty="0">
                <a:latin typeface="標楷體" panose="03000509000000000000" pitchFamily="65" charset="-120"/>
                <a:ea typeface="標楷體" panose="03000509000000000000" pitchFamily="65" charset="-120"/>
              </a:rPr>
              <a:t>％的民眾表示對跟蹤騷擾相關知識有所</a:t>
            </a:r>
            <a:r>
              <a:rPr lang="zh-TW" altLang="en-US" sz="3200" dirty="0" smtClean="0">
                <a:latin typeface="標楷體" panose="03000509000000000000" pitchFamily="65" charset="-120"/>
                <a:ea typeface="標楷體" panose="03000509000000000000" pitchFamily="65" charset="-120"/>
              </a:rPr>
              <a:t>了解。</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4236633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結論（</a:t>
            </a:r>
            <a:r>
              <a:rPr lang="en-US" altLang="zh-TW" dirty="0">
                <a:latin typeface="標楷體" panose="03000509000000000000" pitchFamily="65" charset="-120"/>
                <a:ea typeface="標楷體" panose="03000509000000000000" pitchFamily="65" charset="-120"/>
              </a:rPr>
              <a:t>2</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2</a:t>
            </a:r>
            <a:r>
              <a:rPr kumimoji="1" lang="en-US" altLang="zh-TW" sz="2800" b="1" dirty="0" smtClean="0"/>
              <a:t>3</a:t>
            </a:r>
            <a:endParaRPr kumimoji="1" lang="zh-CN" altLang="en-US" sz="2800" b="1" dirty="0"/>
          </a:p>
        </p:txBody>
      </p:sp>
      <p:sp>
        <p:nvSpPr>
          <p:cNvPr id="6" name="內容版面配置區 2"/>
          <p:cNvSpPr txBox="1">
            <a:spLocks/>
          </p:cNvSpPr>
          <p:nvPr/>
        </p:nvSpPr>
        <p:spPr>
          <a:xfrm>
            <a:off x="838200" y="1280160"/>
            <a:ext cx="10683240" cy="4712071"/>
          </a:xfrm>
          <a:prstGeom prst="rect">
            <a:avLst/>
          </a:prstGeom>
          <a:ln>
            <a:solidFill>
              <a:schemeClr val="bg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endParaRPr lang="en-US" altLang="zh-TW" sz="3200" u="sng"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3200" u="sng" dirty="0" smtClean="0">
                <a:latin typeface="標楷體" panose="03000509000000000000" pitchFamily="65" charset="-120"/>
                <a:ea typeface="標楷體" panose="03000509000000000000" pitchFamily="65" charset="-120"/>
              </a:rPr>
              <a:t>目標</a:t>
            </a:r>
            <a:r>
              <a:rPr lang="zh-TW" altLang="en-US" sz="3200" u="sng" dirty="0">
                <a:latin typeface="標楷體" panose="03000509000000000000" pitchFamily="65" charset="-120"/>
                <a:ea typeface="標楷體" panose="03000509000000000000" pitchFamily="65" charset="-120"/>
              </a:rPr>
              <a:t>一：提升民眾、高中生對跟蹤騷擾之了解</a:t>
            </a:r>
          </a:p>
          <a:p>
            <a:pPr marL="0" indent="0">
              <a:buNone/>
            </a:pPr>
            <a:r>
              <a:rPr lang="zh-TW" altLang="en-US" sz="3200" dirty="0">
                <a:latin typeface="標楷體" panose="03000509000000000000" pitchFamily="65" charset="-120"/>
                <a:ea typeface="標楷體" panose="03000509000000000000" pitchFamily="65" charset="-120"/>
              </a:rPr>
              <a:t>目的二：讓</a:t>
            </a:r>
            <a:r>
              <a:rPr lang="en-US" altLang="zh-TW" sz="3200" dirty="0">
                <a:latin typeface="標楷體" panose="03000509000000000000" pitchFamily="65" charset="-120"/>
                <a:ea typeface="標楷體" panose="03000509000000000000" pitchFamily="65" charset="-120"/>
              </a:rPr>
              <a:t>80</a:t>
            </a:r>
            <a:r>
              <a:rPr lang="zh-TW" altLang="en-US" sz="3200" dirty="0">
                <a:latin typeface="標楷體" panose="03000509000000000000" pitchFamily="65" charset="-120"/>
                <a:ea typeface="標楷體" panose="03000509000000000000" pitchFamily="65" charset="-120"/>
              </a:rPr>
              <a:t>％的高中生對跟蹤騷擾相關知識（定義、形式、自我保護、法案）有所了解</a:t>
            </a:r>
          </a:p>
          <a:p>
            <a:pPr marL="0" indent="0">
              <a:buNone/>
            </a:pPr>
            <a:r>
              <a:rPr lang="zh-TW" altLang="en-US" sz="3200" dirty="0">
                <a:latin typeface="標楷體" panose="03000509000000000000" pitchFamily="65" charset="-120"/>
                <a:ea typeface="標楷體" panose="03000509000000000000" pitchFamily="65" charset="-120"/>
              </a:rPr>
              <a:t>變更為：</a:t>
            </a:r>
            <a:r>
              <a:rPr lang="zh-TW" altLang="en-US" sz="3200" dirty="0">
                <a:solidFill>
                  <a:schemeClr val="bg2">
                    <a:lumMod val="50000"/>
                  </a:schemeClr>
                </a:solidFill>
                <a:latin typeface="標楷體" panose="03000509000000000000" pitchFamily="65" charset="-120"/>
                <a:ea typeface="標楷體" panose="03000509000000000000" pitchFamily="65" charset="-120"/>
              </a:rPr>
              <a:t>高中宣導抽樣問卷各校平均得分為</a:t>
            </a:r>
            <a:r>
              <a:rPr lang="en-US" altLang="zh-TW" sz="3200" dirty="0">
                <a:solidFill>
                  <a:schemeClr val="bg2">
                    <a:lumMod val="50000"/>
                  </a:schemeClr>
                </a:solidFill>
                <a:latin typeface="標楷體" panose="03000509000000000000" pitchFamily="65" charset="-120"/>
                <a:ea typeface="標楷體" panose="03000509000000000000" pitchFamily="65" charset="-120"/>
              </a:rPr>
              <a:t>7</a:t>
            </a:r>
            <a:r>
              <a:rPr lang="zh-TW" altLang="en-US" sz="3200" dirty="0">
                <a:solidFill>
                  <a:schemeClr val="bg2">
                    <a:lumMod val="50000"/>
                  </a:schemeClr>
                </a:solidFill>
                <a:latin typeface="標楷體" panose="03000509000000000000" pitchFamily="65" charset="-120"/>
                <a:ea typeface="標楷體" panose="03000509000000000000" pitchFamily="65" charset="-120"/>
              </a:rPr>
              <a:t>分</a:t>
            </a:r>
          </a:p>
          <a:p>
            <a:pPr marL="0" indent="0">
              <a:buNone/>
            </a:pPr>
            <a:endParaRPr lang="zh-TW" altLang="en-US" sz="3200" dirty="0">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→由總結性評估中的抽樣問卷分析結果指出兩校皆與本方案目標有些微差距，各為</a:t>
            </a:r>
            <a:r>
              <a:rPr lang="en-US" altLang="zh-TW" sz="3200" dirty="0">
                <a:latin typeface="標楷體" panose="03000509000000000000" pitchFamily="65" charset="-120"/>
                <a:ea typeface="標楷體" panose="03000509000000000000" pitchFamily="65" charset="-120"/>
              </a:rPr>
              <a:t>6.36</a:t>
            </a:r>
            <a:r>
              <a:rPr lang="zh-TW" altLang="en-US" sz="3200" dirty="0">
                <a:latin typeface="標楷體" panose="03000509000000000000" pitchFamily="65" charset="-120"/>
                <a:ea typeface="標楷體" panose="03000509000000000000" pitchFamily="65" charset="-120"/>
              </a:rPr>
              <a:t>分與</a:t>
            </a:r>
            <a:r>
              <a:rPr lang="en-US" altLang="zh-TW" sz="3200" dirty="0">
                <a:latin typeface="標楷體" panose="03000509000000000000" pitchFamily="65" charset="-120"/>
                <a:ea typeface="標楷體" panose="03000509000000000000" pitchFamily="65" charset="-120"/>
              </a:rPr>
              <a:t>6.5</a:t>
            </a:r>
            <a:r>
              <a:rPr lang="zh-TW" altLang="en-US" sz="3200" dirty="0">
                <a:latin typeface="標楷體" panose="03000509000000000000" pitchFamily="65" charset="-120"/>
                <a:ea typeface="標楷體" panose="03000509000000000000" pitchFamily="65" charset="-120"/>
              </a:rPr>
              <a:t>分，本小組認為可能因朝會宣導時間較短，且學生注意力較難集中，因此皆無達成此目標。</a:t>
            </a:r>
          </a:p>
        </p:txBody>
      </p:sp>
    </p:spTree>
    <p:extLst>
      <p:ext uri="{BB962C8B-B14F-4D97-AF65-F5344CB8AC3E}">
        <p14:creationId xmlns="" xmlns:p14="http://schemas.microsoft.com/office/powerpoint/2010/main" val="1730226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結論（</a:t>
            </a:r>
            <a:r>
              <a:rPr lang="en-US" altLang="zh-TW" dirty="0" smtClean="0">
                <a:latin typeface="標楷體" panose="03000509000000000000" pitchFamily="65" charset="-120"/>
                <a:ea typeface="標楷體" panose="03000509000000000000" pitchFamily="65" charset="-120"/>
              </a:rPr>
              <a:t>3/5</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2</a:t>
            </a:r>
            <a:r>
              <a:rPr kumimoji="1" lang="en-US" altLang="zh-TW" sz="2800" b="1" dirty="0"/>
              <a:t>4</a:t>
            </a:r>
            <a:endParaRPr kumimoji="1" lang="zh-CN" altLang="en-US" sz="2800" b="1" dirty="0"/>
          </a:p>
        </p:txBody>
      </p:sp>
      <p:sp>
        <p:nvSpPr>
          <p:cNvPr id="6" name="內容版面配置區 2"/>
          <p:cNvSpPr txBox="1">
            <a:spLocks/>
          </p:cNvSpPr>
          <p:nvPr/>
        </p:nvSpPr>
        <p:spPr>
          <a:xfrm>
            <a:off x="902075" y="1280160"/>
            <a:ext cx="10683240" cy="4712071"/>
          </a:xfrm>
          <a:prstGeom prst="rect">
            <a:avLst/>
          </a:prstGeom>
          <a:ln>
            <a:solidFill>
              <a:schemeClr val="bg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endParaRPr lang="en-US" altLang="zh-TW" sz="3200" u="sng"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3200" u="sng" dirty="0" smtClean="0">
                <a:latin typeface="標楷體" panose="03000509000000000000" pitchFamily="65" charset="-120"/>
                <a:ea typeface="標楷體" panose="03000509000000000000" pitchFamily="65" charset="-120"/>
              </a:rPr>
              <a:t>目標</a:t>
            </a:r>
            <a:r>
              <a:rPr lang="zh-TW" altLang="en-US" sz="3200" u="sng" dirty="0">
                <a:latin typeface="標楷體" panose="03000509000000000000" pitchFamily="65" charset="-120"/>
                <a:ea typeface="標楷體" panose="03000509000000000000" pitchFamily="65" charset="-120"/>
              </a:rPr>
              <a:t>二：提升一般民眾、高中生對反跟蹤騷擾之意識</a:t>
            </a:r>
          </a:p>
          <a:p>
            <a:pPr marL="0" indent="0">
              <a:buNone/>
            </a:pPr>
            <a:r>
              <a:rPr lang="zh-TW" altLang="en-US" sz="3200" dirty="0">
                <a:latin typeface="標楷體" panose="03000509000000000000" pitchFamily="65" charset="-120"/>
                <a:ea typeface="標楷體" panose="03000509000000000000" pitchFamily="65" charset="-120"/>
              </a:rPr>
              <a:t>目的一：總宣導人次達到</a:t>
            </a:r>
            <a:r>
              <a:rPr lang="en-US" altLang="zh-TW" sz="3200" dirty="0">
                <a:latin typeface="標楷體" panose="03000509000000000000" pitchFamily="65" charset="-120"/>
                <a:ea typeface="標楷體" panose="03000509000000000000" pitchFamily="65" charset="-120"/>
              </a:rPr>
              <a:t>700</a:t>
            </a:r>
            <a:r>
              <a:rPr lang="zh-TW" altLang="en-US" sz="3200" dirty="0">
                <a:latin typeface="標楷體" panose="03000509000000000000" pitchFamily="65" charset="-120"/>
                <a:ea typeface="標楷體" panose="03000509000000000000" pitchFamily="65" charset="-120"/>
              </a:rPr>
              <a:t>人次</a:t>
            </a:r>
          </a:p>
          <a:p>
            <a:pPr marL="0" indent="0">
              <a:buNone/>
            </a:pPr>
            <a:endParaRPr lang="zh-TW" altLang="en-US" sz="3200" dirty="0">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→由總結性評估可發現本小組總宣導人次為</a:t>
            </a:r>
            <a:r>
              <a:rPr lang="en-US" altLang="zh-TW" sz="3200" dirty="0">
                <a:latin typeface="標楷體" panose="03000509000000000000" pitchFamily="65" charset="-120"/>
                <a:ea typeface="標楷體" panose="03000509000000000000" pitchFamily="65" charset="-120"/>
              </a:rPr>
              <a:t>3546</a:t>
            </a:r>
            <a:r>
              <a:rPr lang="zh-TW" altLang="en-US" sz="3200" dirty="0">
                <a:latin typeface="標楷體" panose="03000509000000000000" pitchFamily="65" charset="-120"/>
                <a:ea typeface="標楷體" panose="03000509000000000000" pitchFamily="65" charset="-120"/>
              </a:rPr>
              <a:t>人，超過原先預計人次，達成率為</a:t>
            </a:r>
            <a:r>
              <a:rPr lang="en-US" altLang="zh-TW" sz="3200" dirty="0">
                <a:latin typeface="標楷體" panose="03000509000000000000" pitchFamily="65" charset="-120"/>
                <a:ea typeface="標楷體" panose="03000509000000000000" pitchFamily="65" charset="-120"/>
              </a:rPr>
              <a:t>506.5</a:t>
            </a:r>
            <a:r>
              <a:rPr lang="zh-TW" altLang="en-US" sz="3200" dirty="0">
                <a:latin typeface="標楷體" panose="03000509000000000000" pitchFamily="65" charset="-120"/>
                <a:ea typeface="標楷體" panose="03000509000000000000" pitchFamily="65" charset="-120"/>
              </a:rPr>
              <a:t>％。</a:t>
            </a:r>
          </a:p>
        </p:txBody>
      </p:sp>
    </p:spTree>
    <p:extLst>
      <p:ext uri="{BB962C8B-B14F-4D97-AF65-F5344CB8AC3E}">
        <p14:creationId xmlns="" xmlns:p14="http://schemas.microsoft.com/office/powerpoint/2010/main" val="1697877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結論（</a:t>
            </a:r>
            <a:r>
              <a:rPr lang="en-US" altLang="zh-TW" dirty="0">
                <a:latin typeface="標楷體" panose="03000509000000000000" pitchFamily="65" charset="-120"/>
                <a:ea typeface="標楷體" panose="03000509000000000000" pitchFamily="65" charset="-120"/>
              </a:rPr>
              <a:t>4</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2</a:t>
            </a:r>
            <a:r>
              <a:rPr kumimoji="1" lang="en-US" altLang="zh-TW" sz="2800" b="1" dirty="0"/>
              <a:t>5</a:t>
            </a:r>
            <a:endParaRPr kumimoji="1" lang="zh-CN" altLang="en-US" sz="2800" b="1" dirty="0"/>
          </a:p>
        </p:txBody>
      </p:sp>
      <p:sp>
        <p:nvSpPr>
          <p:cNvPr id="6" name="內容版面配置區 2"/>
          <p:cNvSpPr txBox="1">
            <a:spLocks/>
          </p:cNvSpPr>
          <p:nvPr/>
        </p:nvSpPr>
        <p:spPr>
          <a:xfrm>
            <a:off x="902075" y="1280160"/>
            <a:ext cx="10683240" cy="4712071"/>
          </a:xfrm>
          <a:prstGeom prst="rect">
            <a:avLst/>
          </a:prstGeom>
          <a:ln>
            <a:solidFill>
              <a:schemeClr val="bg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endParaRPr lang="en-US" altLang="zh-TW" sz="3200" u="sng"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3200" u="sng" dirty="0" smtClean="0">
                <a:latin typeface="標楷體" panose="03000509000000000000" pitchFamily="65" charset="-120"/>
                <a:ea typeface="標楷體" panose="03000509000000000000" pitchFamily="65" charset="-120"/>
              </a:rPr>
              <a:t>目標</a:t>
            </a:r>
            <a:r>
              <a:rPr lang="zh-TW" altLang="en-US" sz="3200" u="sng" dirty="0">
                <a:latin typeface="標楷體" panose="03000509000000000000" pitchFamily="65" charset="-120"/>
                <a:ea typeface="標楷體" panose="03000509000000000000" pitchFamily="65" charset="-120"/>
              </a:rPr>
              <a:t>二：提升一般民眾、高中生對反跟蹤騷擾之意識</a:t>
            </a:r>
          </a:p>
          <a:p>
            <a:pPr marL="0" indent="0">
              <a:buNone/>
            </a:pPr>
            <a:r>
              <a:rPr lang="zh-TW" altLang="en-US" sz="3200" dirty="0">
                <a:latin typeface="標楷體" panose="03000509000000000000" pitchFamily="65" charset="-120"/>
                <a:ea typeface="標楷體" panose="03000509000000000000" pitchFamily="65" charset="-120"/>
              </a:rPr>
              <a:t>目的二：粉絲專頁按讚人數達到</a:t>
            </a:r>
            <a:r>
              <a:rPr lang="en-US" altLang="zh-TW" sz="3200" dirty="0">
                <a:latin typeface="標楷體" panose="03000509000000000000" pitchFamily="65" charset="-120"/>
                <a:ea typeface="標楷體" panose="03000509000000000000" pitchFamily="65" charset="-120"/>
              </a:rPr>
              <a:t>500</a:t>
            </a:r>
            <a:r>
              <a:rPr lang="zh-TW" altLang="en-US" sz="3200" dirty="0">
                <a:latin typeface="標楷體" panose="03000509000000000000" pitchFamily="65" charset="-120"/>
                <a:ea typeface="標楷體" panose="03000509000000000000" pitchFamily="65" charset="-120"/>
              </a:rPr>
              <a:t>人次以上</a:t>
            </a:r>
          </a:p>
          <a:p>
            <a:pPr>
              <a:buFont typeface="Wingdings" panose="05000000000000000000" pitchFamily="2" charset="2"/>
              <a:buChar char="l"/>
            </a:pPr>
            <a:endParaRPr lang="zh-TW" altLang="en-US" sz="3200" dirty="0">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→由總結性評估可發現粉絲專頁按讚人次為</a:t>
            </a:r>
            <a:r>
              <a:rPr lang="en-US" altLang="zh-TW" sz="3200" dirty="0">
                <a:latin typeface="標楷體" panose="03000509000000000000" pitchFamily="65" charset="-120"/>
                <a:ea typeface="標楷體" panose="03000509000000000000" pitchFamily="65" charset="-120"/>
              </a:rPr>
              <a:t>165</a:t>
            </a:r>
            <a:r>
              <a:rPr lang="zh-TW" altLang="en-US" sz="3200" dirty="0">
                <a:latin typeface="標楷體" panose="03000509000000000000" pitchFamily="65" charset="-120"/>
                <a:ea typeface="標楷體" panose="03000509000000000000" pitchFamily="65" charset="-120"/>
              </a:rPr>
              <a:t>人，因宣導成效不彰，在經本小組討論後，決定於中途停止經營粉絲專頁，故未達預期目標，達成率為</a:t>
            </a:r>
            <a:r>
              <a:rPr lang="en-US" altLang="zh-TW" sz="3200" dirty="0">
                <a:latin typeface="標楷體" panose="03000509000000000000" pitchFamily="65" charset="-120"/>
                <a:ea typeface="標楷體" panose="03000509000000000000" pitchFamily="65" charset="-120"/>
              </a:rPr>
              <a:t>33</a:t>
            </a:r>
            <a:r>
              <a:rPr lang="zh-TW" altLang="en-US" sz="3200" dirty="0">
                <a:latin typeface="標楷體" panose="03000509000000000000" pitchFamily="65" charset="-120"/>
                <a:ea typeface="標楷體" panose="03000509000000000000" pitchFamily="65" charset="-120"/>
              </a:rPr>
              <a:t>％。</a:t>
            </a:r>
          </a:p>
        </p:txBody>
      </p:sp>
    </p:spTree>
    <p:extLst>
      <p:ext uri="{BB962C8B-B14F-4D97-AF65-F5344CB8AC3E}">
        <p14:creationId xmlns="" xmlns:p14="http://schemas.microsoft.com/office/powerpoint/2010/main" val="481997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913859" y="246466"/>
            <a:ext cx="5601366" cy="766505"/>
          </a:xfrm>
        </p:spPr>
        <p:txBody>
          <a:bodyPr/>
          <a:lstStyle/>
          <a:p>
            <a:r>
              <a:rPr kumimoji="1" lang="zh-TW" altLang="en-US" sz="4000" dirty="0" smtClean="0">
                <a:latin typeface="標楷體" panose="03000509000000000000" pitchFamily="65" charset="-120"/>
                <a:ea typeface="標楷體" panose="03000509000000000000" pitchFamily="65" charset="-120"/>
              </a:rPr>
              <a:t>問題界定</a:t>
            </a:r>
            <a:endParaRPr kumimoji="1" lang="zh-CN" altLang="en-US" sz="4000" dirty="0">
              <a:latin typeface="標楷體" panose="03000509000000000000" pitchFamily="65" charset="-120"/>
              <a:ea typeface="標楷體" panose="03000509000000000000" pitchFamily="65" charset="-120"/>
            </a:endParaRPr>
          </a:p>
        </p:txBody>
      </p:sp>
      <p:sp>
        <p:nvSpPr>
          <p:cNvPr id="3" name="圆角矩形 2"/>
          <p:cNvSpPr/>
          <p:nvPr/>
        </p:nvSpPr>
        <p:spPr>
          <a:xfrm>
            <a:off x="404656" y="1052860"/>
            <a:ext cx="3922920" cy="4702056"/>
          </a:xfrm>
          <a:prstGeom prst="roundRect">
            <a:avLst>
              <a:gd name="adj" fmla="val 4575"/>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8"/>
          <p:cNvSpPr txBox="1"/>
          <p:nvPr/>
        </p:nvSpPr>
        <p:spPr>
          <a:xfrm>
            <a:off x="652756" y="2602447"/>
            <a:ext cx="3559563" cy="29731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TW" sz="2400" dirty="0">
                <a:solidFill>
                  <a:schemeClr val="bg1"/>
                </a:solidFill>
                <a:latin typeface="標楷體" panose="03000509000000000000" pitchFamily="65" charset="-120"/>
                <a:ea typeface="標楷體" panose="03000509000000000000" pitchFamily="65" charset="-120"/>
              </a:rPr>
              <a:t>15~24</a:t>
            </a:r>
            <a:r>
              <a:rPr lang="zh-TW" altLang="en-US" sz="2400" dirty="0">
                <a:solidFill>
                  <a:schemeClr val="bg1"/>
                </a:solidFill>
                <a:latin typeface="標楷體" panose="03000509000000000000" pitchFamily="65" charset="-120"/>
                <a:ea typeface="標楷體" panose="03000509000000000000" pitchFamily="65" charset="-120"/>
              </a:rPr>
              <a:t>歲的女性中，有</a:t>
            </a:r>
            <a:r>
              <a:rPr lang="en-US" altLang="zh-TW" sz="2400" dirty="0">
                <a:solidFill>
                  <a:schemeClr val="bg1"/>
                </a:solidFill>
                <a:latin typeface="標楷體" panose="03000509000000000000" pitchFamily="65" charset="-120"/>
                <a:ea typeface="標楷體" panose="03000509000000000000" pitchFamily="65" charset="-120"/>
              </a:rPr>
              <a:t>12.4%</a:t>
            </a:r>
            <a:r>
              <a:rPr lang="zh-TW" altLang="en-US" sz="2400" dirty="0">
                <a:solidFill>
                  <a:schemeClr val="bg1"/>
                </a:solidFill>
                <a:latin typeface="標楷體" panose="03000509000000000000" pitchFamily="65" charset="-120"/>
                <a:ea typeface="標楷體" panose="03000509000000000000" pitchFamily="65" charset="-120"/>
              </a:rPr>
              <a:t>的人曾遭遇跟蹤騷擾；此外有</a:t>
            </a:r>
            <a:r>
              <a:rPr lang="en-US" altLang="zh-TW" sz="2400" dirty="0">
                <a:solidFill>
                  <a:schemeClr val="bg1"/>
                </a:solidFill>
                <a:latin typeface="標楷體" panose="03000509000000000000" pitchFamily="65" charset="-120"/>
                <a:ea typeface="標楷體" panose="03000509000000000000" pitchFamily="65" charset="-120"/>
              </a:rPr>
              <a:t>52.7%</a:t>
            </a:r>
            <a:r>
              <a:rPr lang="zh-TW" altLang="en-US" sz="2400" dirty="0">
                <a:solidFill>
                  <a:schemeClr val="bg1"/>
                </a:solidFill>
                <a:latin typeface="標楷體" panose="03000509000000000000" pitchFamily="65" charset="-120"/>
                <a:ea typeface="標楷體" panose="03000509000000000000" pitchFamily="65" charset="-120"/>
              </a:rPr>
              <a:t>的女性擔心遭遇跟蹤騷擾，會使自己或親友受到傷害（現代婦女基金會，</a:t>
            </a:r>
            <a:r>
              <a:rPr lang="en-US" altLang="zh-TW" sz="2400" dirty="0">
                <a:solidFill>
                  <a:schemeClr val="bg1"/>
                </a:solidFill>
                <a:latin typeface="標楷體" panose="03000509000000000000" pitchFamily="65" charset="-120"/>
                <a:ea typeface="標楷體" panose="03000509000000000000" pitchFamily="65" charset="-120"/>
              </a:rPr>
              <a:t>2015</a:t>
            </a:r>
            <a:r>
              <a:rPr lang="zh-TW" altLang="en-US" sz="2400" dirty="0">
                <a:solidFill>
                  <a:schemeClr val="bg1"/>
                </a:solidFill>
                <a:latin typeface="標楷體" panose="03000509000000000000" pitchFamily="65" charset="-120"/>
                <a:ea typeface="標楷體" panose="03000509000000000000" pitchFamily="65" charset="-120"/>
              </a:rPr>
              <a:t>）。</a:t>
            </a:r>
          </a:p>
        </p:txBody>
      </p:sp>
      <p:sp>
        <p:nvSpPr>
          <p:cNvPr id="6" name="矩形 5"/>
          <p:cNvSpPr/>
          <p:nvPr/>
        </p:nvSpPr>
        <p:spPr>
          <a:xfrm>
            <a:off x="613230" y="1404512"/>
            <a:ext cx="3505771" cy="954107"/>
          </a:xfrm>
          <a:prstGeom prst="rect">
            <a:avLst/>
          </a:prstGeom>
        </p:spPr>
        <p:txBody>
          <a:bodyPr wrap="square">
            <a:spAutoFit/>
          </a:bodyPr>
          <a:lstStyle/>
          <a:p>
            <a:r>
              <a:rPr lang="en-US" altLang="zh-TW" sz="2800" b="1" dirty="0" smtClean="0">
                <a:solidFill>
                  <a:schemeClr val="bg1"/>
                </a:solidFill>
                <a:latin typeface="標楷體" panose="03000509000000000000" pitchFamily="65" charset="-120"/>
                <a:ea typeface="標楷體" panose="03000509000000000000" pitchFamily="65" charset="-120"/>
              </a:rPr>
              <a:t>1.</a:t>
            </a:r>
            <a:r>
              <a:rPr lang="zh-TW" altLang="en-US" sz="2800" b="1" dirty="0" smtClean="0">
                <a:solidFill>
                  <a:schemeClr val="bg1"/>
                </a:solidFill>
                <a:latin typeface="標楷體" panose="03000509000000000000" pitchFamily="65" charset="-120"/>
                <a:ea typeface="標楷體" panose="03000509000000000000" pitchFamily="65" charset="-120"/>
              </a:rPr>
              <a:t>高中生</a:t>
            </a:r>
            <a:r>
              <a:rPr lang="zh-TW" altLang="en-US" sz="2800" b="1" dirty="0">
                <a:solidFill>
                  <a:schemeClr val="bg1"/>
                </a:solidFill>
                <a:latin typeface="標楷體" panose="03000509000000000000" pitchFamily="65" charset="-120"/>
                <a:ea typeface="標楷體" panose="03000509000000000000" pitchFamily="65" charset="-120"/>
              </a:rPr>
              <a:t>為受跟蹤騷擾危機的高危險群</a:t>
            </a:r>
            <a:endParaRPr lang="en-US" altLang="zh-TW" sz="2800" b="1" dirty="0">
              <a:solidFill>
                <a:schemeClr val="bg1"/>
              </a:solidFill>
              <a:latin typeface="標楷體" panose="03000509000000000000" pitchFamily="65" charset="-120"/>
              <a:ea typeface="標楷體" panose="03000509000000000000" pitchFamily="65" charset="-120"/>
            </a:endParaRPr>
          </a:p>
        </p:txBody>
      </p:sp>
      <p:sp>
        <p:nvSpPr>
          <p:cNvPr id="14" name="圆角矩形 13"/>
          <p:cNvSpPr/>
          <p:nvPr/>
        </p:nvSpPr>
        <p:spPr>
          <a:xfrm>
            <a:off x="4336588" y="1052860"/>
            <a:ext cx="3850887" cy="4672694"/>
          </a:xfrm>
          <a:prstGeom prst="roundRect">
            <a:avLst>
              <a:gd name="adj" fmla="val 45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8"/>
          <p:cNvSpPr txBox="1"/>
          <p:nvPr/>
        </p:nvSpPr>
        <p:spPr>
          <a:xfrm>
            <a:off x="4548960" y="2602447"/>
            <a:ext cx="3650509" cy="24929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TW" altLang="en-US" sz="2400" dirty="0">
                <a:solidFill>
                  <a:schemeClr val="bg1"/>
                </a:solidFill>
                <a:latin typeface="標楷體" panose="03000509000000000000" pitchFamily="65" charset="-120"/>
                <a:ea typeface="標楷體" panose="03000509000000000000" pitchFamily="65" charset="-120"/>
              </a:rPr>
              <a:t>近年來台灣社會發生多起有關跟蹤騷擾的社會案件，如台大張彥文、世新砍殺案等，其案件發生前受害者皆曾遭受跟蹤騷擾。</a:t>
            </a:r>
          </a:p>
        </p:txBody>
      </p:sp>
      <p:sp>
        <p:nvSpPr>
          <p:cNvPr id="17" name="矩形 16"/>
          <p:cNvSpPr/>
          <p:nvPr/>
        </p:nvSpPr>
        <p:spPr>
          <a:xfrm>
            <a:off x="4464574" y="1404512"/>
            <a:ext cx="3594913" cy="954107"/>
          </a:xfrm>
          <a:prstGeom prst="rect">
            <a:avLst/>
          </a:prstGeom>
        </p:spPr>
        <p:txBody>
          <a:bodyPr wrap="square">
            <a:spAutoFit/>
          </a:bodyPr>
          <a:lstStyle/>
          <a:p>
            <a:pPr defTabSz="609585"/>
            <a:r>
              <a:rPr lang="en-US" altLang="zh-TW" sz="2800" b="1" dirty="0">
                <a:solidFill>
                  <a:schemeClr val="bg1"/>
                </a:solidFill>
                <a:latin typeface="標楷體" panose="03000509000000000000" pitchFamily="65" charset="-120"/>
                <a:ea typeface="標楷體" panose="03000509000000000000" pitchFamily="65" charset="-120"/>
              </a:rPr>
              <a:t>2.</a:t>
            </a:r>
            <a:r>
              <a:rPr lang="zh-TW" altLang="en-US" sz="2800" b="1" dirty="0">
                <a:solidFill>
                  <a:schemeClr val="bg1"/>
                </a:solidFill>
                <a:latin typeface="標楷體" panose="03000509000000000000" pitchFamily="65" charset="-120"/>
                <a:ea typeface="標楷體" panose="03000509000000000000" pitchFamily="65" charset="-120"/>
              </a:rPr>
              <a:t>跟蹤騷擾行為日趨嚴重</a:t>
            </a:r>
          </a:p>
        </p:txBody>
      </p:sp>
      <p:sp>
        <p:nvSpPr>
          <p:cNvPr id="19" name="圆角矩形 18"/>
          <p:cNvSpPr/>
          <p:nvPr/>
        </p:nvSpPr>
        <p:spPr>
          <a:xfrm>
            <a:off x="8199469" y="1052860"/>
            <a:ext cx="3759169" cy="4672694"/>
          </a:xfrm>
          <a:prstGeom prst="roundRect">
            <a:avLst>
              <a:gd name="adj" fmla="val 4575"/>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p:cNvSpPr/>
          <p:nvPr/>
        </p:nvSpPr>
        <p:spPr>
          <a:xfrm>
            <a:off x="11315700" y="6077205"/>
            <a:ext cx="700088" cy="67352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smtClean="0"/>
              <a:t>1</a:t>
            </a:r>
            <a:endParaRPr kumimoji="1" lang="zh-CN" altLang="en-US" sz="3600" b="1" dirty="0"/>
          </a:p>
        </p:txBody>
      </p:sp>
      <p:sp>
        <p:nvSpPr>
          <p:cNvPr id="21" name="文本框 8"/>
          <p:cNvSpPr txBox="1"/>
          <p:nvPr/>
        </p:nvSpPr>
        <p:spPr>
          <a:xfrm>
            <a:off x="8315461" y="2602447"/>
            <a:ext cx="3543164" cy="29731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TW" altLang="en-US" sz="2400" dirty="0">
                <a:solidFill>
                  <a:schemeClr val="bg1"/>
                </a:solidFill>
                <a:latin typeface="標楷體" panose="03000509000000000000" pitchFamily="65" charset="-120"/>
                <a:ea typeface="標楷體" panose="03000509000000000000" pitchFamily="65" charset="-120"/>
              </a:rPr>
              <a:t>現代婦女基金會在</a:t>
            </a:r>
            <a:r>
              <a:rPr lang="en-US" altLang="zh-TW" sz="2400" dirty="0">
                <a:solidFill>
                  <a:schemeClr val="bg1"/>
                </a:solidFill>
                <a:latin typeface="標楷體" panose="03000509000000000000" pitchFamily="65" charset="-120"/>
                <a:ea typeface="標楷體" panose="03000509000000000000" pitchFamily="65" charset="-120"/>
              </a:rPr>
              <a:t>2015</a:t>
            </a:r>
            <a:r>
              <a:rPr lang="zh-TW" altLang="en-US" sz="2400" dirty="0">
                <a:solidFill>
                  <a:schemeClr val="bg1"/>
                </a:solidFill>
                <a:latin typeface="標楷體" panose="03000509000000000000" pitchFamily="65" charset="-120"/>
                <a:ea typeface="標楷體" panose="03000509000000000000" pitchFamily="65" charset="-120"/>
              </a:rPr>
              <a:t>年開始推動</a:t>
            </a:r>
            <a:r>
              <a:rPr lang="en-US" altLang="zh-TW" sz="2400" dirty="0">
                <a:solidFill>
                  <a:schemeClr val="bg1"/>
                </a:solidFill>
                <a:latin typeface="標楷體" panose="03000509000000000000" pitchFamily="65" charset="-120"/>
                <a:ea typeface="標楷體" panose="03000509000000000000" pitchFamily="65" charset="-120"/>
              </a:rPr>
              <a:t>《</a:t>
            </a:r>
            <a:r>
              <a:rPr lang="zh-TW" altLang="en-US" sz="2400" dirty="0">
                <a:solidFill>
                  <a:schemeClr val="bg1"/>
                </a:solidFill>
                <a:latin typeface="標楷體" panose="03000509000000000000" pitchFamily="65" charset="-120"/>
                <a:ea typeface="標楷體" panose="03000509000000000000" pitchFamily="65" charset="-120"/>
              </a:rPr>
              <a:t>跟蹤騷擾防治法</a:t>
            </a:r>
            <a:r>
              <a:rPr lang="en-US" altLang="zh-TW" sz="2400" dirty="0">
                <a:solidFill>
                  <a:schemeClr val="bg1"/>
                </a:solidFill>
                <a:latin typeface="標楷體" panose="03000509000000000000" pitchFamily="65" charset="-120"/>
                <a:ea typeface="標楷體" panose="03000509000000000000" pitchFamily="65" charset="-120"/>
              </a:rPr>
              <a:t>》</a:t>
            </a:r>
            <a:r>
              <a:rPr lang="zh-TW" altLang="en-US" sz="2400" dirty="0">
                <a:solidFill>
                  <a:schemeClr val="bg1"/>
                </a:solidFill>
                <a:latin typeface="標楷體" panose="03000509000000000000" pitchFamily="65" charset="-120"/>
                <a:ea typeface="標楷體" panose="03000509000000000000" pitchFamily="65" charset="-120"/>
              </a:rPr>
              <a:t>，並於</a:t>
            </a:r>
            <a:r>
              <a:rPr lang="en-US" altLang="zh-TW" sz="2400" dirty="0">
                <a:solidFill>
                  <a:schemeClr val="bg1"/>
                </a:solidFill>
                <a:latin typeface="標楷體" panose="03000509000000000000" pitchFamily="65" charset="-120"/>
                <a:ea typeface="標楷體" panose="03000509000000000000" pitchFamily="65" charset="-120"/>
              </a:rPr>
              <a:t>2016</a:t>
            </a:r>
            <a:r>
              <a:rPr lang="zh-TW" altLang="en-US" sz="2400" dirty="0">
                <a:solidFill>
                  <a:schemeClr val="bg1"/>
                </a:solidFill>
                <a:latin typeface="標楷體" panose="03000509000000000000" pitchFamily="65" charset="-120"/>
                <a:ea typeface="標楷體" panose="03000509000000000000" pitchFamily="65" charset="-120"/>
              </a:rPr>
              <a:t>年一讀通過，但仍尚未受到社會大眾關注，該法案也未進入立法二讀程序。</a:t>
            </a:r>
          </a:p>
        </p:txBody>
      </p:sp>
      <p:sp>
        <p:nvSpPr>
          <p:cNvPr id="22" name="矩形 21"/>
          <p:cNvSpPr/>
          <p:nvPr/>
        </p:nvSpPr>
        <p:spPr>
          <a:xfrm>
            <a:off x="8315461" y="1404512"/>
            <a:ext cx="3543164" cy="954107"/>
          </a:xfrm>
          <a:prstGeom prst="rect">
            <a:avLst/>
          </a:prstGeom>
        </p:spPr>
        <p:txBody>
          <a:bodyPr wrap="square">
            <a:spAutoFit/>
          </a:bodyPr>
          <a:lstStyle/>
          <a:p>
            <a:pPr defTabSz="609585"/>
            <a:r>
              <a:rPr lang="en-US" altLang="zh-TW" sz="2800" b="1" dirty="0">
                <a:solidFill>
                  <a:schemeClr val="bg1"/>
                </a:solidFill>
                <a:latin typeface="標楷體" panose="03000509000000000000" pitchFamily="65" charset="-120"/>
                <a:ea typeface="標楷體" panose="03000509000000000000" pitchFamily="65" charset="-120"/>
              </a:rPr>
              <a:t>3.</a:t>
            </a:r>
            <a:r>
              <a:rPr lang="zh-TW" altLang="en-US" sz="2800" b="1" dirty="0">
                <a:solidFill>
                  <a:schemeClr val="bg1"/>
                </a:solidFill>
                <a:latin typeface="標楷體" panose="03000509000000000000" pitchFamily="65" charset="-120"/>
                <a:ea typeface="標楷體" panose="03000509000000000000" pitchFamily="65" charset="-120"/>
              </a:rPr>
              <a:t>台灣法令尚未受到大眾重視</a:t>
            </a:r>
          </a:p>
        </p:txBody>
      </p:sp>
    </p:spTree>
    <p:extLst>
      <p:ext uri="{BB962C8B-B14F-4D97-AF65-F5344CB8AC3E}">
        <p14:creationId xmlns="" xmlns:p14="http://schemas.microsoft.com/office/powerpoint/2010/main" val="700108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結論（</a:t>
            </a:r>
            <a:r>
              <a:rPr lang="en-US" altLang="zh-TW" dirty="0" smtClean="0">
                <a:latin typeface="標楷體" panose="03000509000000000000" pitchFamily="65" charset="-120"/>
                <a:ea typeface="標楷體" panose="03000509000000000000" pitchFamily="65" charset="-120"/>
              </a:rPr>
              <a:t>5/5</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2</a:t>
            </a:r>
            <a:r>
              <a:rPr kumimoji="1" lang="en-US" altLang="zh-TW" sz="2800" b="1" dirty="0"/>
              <a:t>6</a:t>
            </a:r>
            <a:endParaRPr kumimoji="1" lang="zh-CN" altLang="en-US" sz="2800" b="1" dirty="0"/>
          </a:p>
        </p:txBody>
      </p:sp>
      <p:sp>
        <p:nvSpPr>
          <p:cNvPr id="6" name="內容版面配置區 2"/>
          <p:cNvSpPr txBox="1">
            <a:spLocks/>
          </p:cNvSpPr>
          <p:nvPr/>
        </p:nvSpPr>
        <p:spPr>
          <a:xfrm>
            <a:off x="902075" y="1280160"/>
            <a:ext cx="10683240" cy="4712071"/>
          </a:xfrm>
          <a:prstGeom prst="rect">
            <a:avLst/>
          </a:prstGeom>
          <a:ln>
            <a:solidFill>
              <a:schemeClr val="bg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endParaRPr lang="en-US" altLang="zh-TW" sz="3200" u="sng"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3200" u="sng" dirty="0" smtClean="0">
                <a:latin typeface="標楷體" panose="03000509000000000000" pitchFamily="65" charset="-120"/>
                <a:ea typeface="標楷體" panose="03000509000000000000" pitchFamily="65" charset="-120"/>
              </a:rPr>
              <a:t>目標</a:t>
            </a:r>
            <a:r>
              <a:rPr lang="zh-TW" altLang="en-US" sz="3200" u="sng" dirty="0">
                <a:latin typeface="標楷體" panose="03000509000000000000" pitchFamily="65" charset="-120"/>
                <a:ea typeface="標楷體" panose="03000509000000000000" pitchFamily="65" charset="-120"/>
              </a:rPr>
              <a:t>二：提升一般民眾、高中生對反跟蹤騷擾之意識</a:t>
            </a:r>
          </a:p>
          <a:p>
            <a:pPr marL="0" indent="0">
              <a:buNone/>
            </a:pPr>
            <a:r>
              <a:rPr lang="zh-TW" altLang="en-US" sz="3200" dirty="0">
                <a:latin typeface="標楷體" panose="03000509000000000000" pitchFamily="65" charset="-120"/>
                <a:ea typeface="標楷體" panose="03000509000000000000" pitchFamily="65" charset="-120"/>
              </a:rPr>
              <a:t>目的三：參與實際連署</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跟蹤騷擾防治法</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的民眾、高中生達</a:t>
            </a:r>
            <a:r>
              <a:rPr lang="en-US" altLang="zh-TW" sz="3200" dirty="0">
                <a:latin typeface="標楷體" panose="03000509000000000000" pitchFamily="65" charset="-120"/>
                <a:ea typeface="標楷體" panose="03000509000000000000" pitchFamily="65" charset="-120"/>
              </a:rPr>
              <a:t>500</a:t>
            </a:r>
            <a:r>
              <a:rPr lang="zh-TW" altLang="en-US" sz="3200" dirty="0">
                <a:latin typeface="標楷體" panose="03000509000000000000" pitchFamily="65" charset="-120"/>
                <a:ea typeface="標楷體" panose="03000509000000000000" pitchFamily="65" charset="-120"/>
              </a:rPr>
              <a:t>人次以上</a:t>
            </a:r>
          </a:p>
          <a:p>
            <a:pPr>
              <a:buFont typeface="Wingdings" panose="05000000000000000000" pitchFamily="2" charset="2"/>
              <a:buChar char="l"/>
            </a:pPr>
            <a:endParaRPr lang="zh-TW" altLang="en-US" sz="3200" dirty="0">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→由總結性評估可發現總連署人次為</a:t>
            </a:r>
            <a:r>
              <a:rPr lang="en-US" altLang="zh-TW" sz="3200" dirty="0">
                <a:latin typeface="標楷體" panose="03000509000000000000" pitchFamily="65" charset="-120"/>
                <a:ea typeface="標楷體" panose="03000509000000000000" pitchFamily="65" charset="-120"/>
              </a:rPr>
              <a:t>624</a:t>
            </a:r>
            <a:r>
              <a:rPr lang="zh-TW" altLang="en-US" sz="3200" dirty="0">
                <a:latin typeface="標楷體" panose="03000509000000000000" pitchFamily="65" charset="-120"/>
                <a:ea typeface="標楷體" panose="03000509000000000000" pitchFamily="65" charset="-120"/>
              </a:rPr>
              <a:t>人，超過原先預定之目標，達成率為</a:t>
            </a:r>
            <a:r>
              <a:rPr lang="en-US" altLang="zh-TW" sz="3200" dirty="0">
                <a:latin typeface="標楷體" panose="03000509000000000000" pitchFamily="65" charset="-120"/>
                <a:ea typeface="標楷體" panose="03000509000000000000" pitchFamily="65" charset="-120"/>
              </a:rPr>
              <a:t>124.8</a:t>
            </a:r>
            <a:r>
              <a:rPr lang="zh-TW" altLang="en-US" sz="3200" dirty="0">
                <a:latin typeface="標楷體" panose="03000509000000000000" pitchFamily="65" charset="-120"/>
                <a:ea typeface="標楷體" panose="03000509000000000000" pitchFamily="65" charset="-120"/>
              </a:rPr>
              <a:t>％。</a:t>
            </a:r>
          </a:p>
          <a:p>
            <a:pPr>
              <a:buFont typeface="Wingdings" panose="05000000000000000000" pitchFamily="2" charset="2"/>
              <a:buChar char="l"/>
            </a:pPr>
            <a:endParaRPr lang="zh-TW" altLang="en-US" sz="3200" u="sng"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2611223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latin typeface="標楷體" panose="03000509000000000000" pitchFamily="65" charset="-120"/>
                <a:ea typeface="標楷體" panose="03000509000000000000" pitchFamily="65" charset="-120"/>
              </a:rPr>
              <a:t>建議</a:t>
            </a: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2</a:t>
            </a:r>
            <a:r>
              <a:rPr kumimoji="1" lang="en-US" altLang="zh-TW" sz="2800" b="1" dirty="0" smtClean="0"/>
              <a:t>7</a:t>
            </a:r>
            <a:endParaRPr kumimoji="1" lang="zh-CN" altLang="en-US" sz="2800" b="1" dirty="0"/>
          </a:p>
        </p:txBody>
      </p:sp>
      <p:sp>
        <p:nvSpPr>
          <p:cNvPr id="6" name="內容版面配置區 2"/>
          <p:cNvSpPr txBox="1">
            <a:spLocks/>
          </p:cNvSpPr>
          <p:nvPr/>
        </p:nvSpPr>
        <p:spPr>
          <a:xfrm>
            <a:off x="902075" y="1073626"/>
            <a:ext cx="10683240" cy="4712071"/>
          </a:xfrm>
          <a:prstGeom prst="rect">
            <a:avLst/>
          </a:prstGeom>
          <a:ln>
            <a:solidFill>
              <a:schemeClr val="bg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sz="3600" dirty="0" smtClean="0">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接洽</a:t>
            </a:r>
            <a:r>
              <a:rPr lang="zh-TW" altLang="en-US" sz="3600" dirty="0">
                <a:latin typeface="標楷體" panose="03000509000000000000" pitchFamily="65" charset="-120"/>
                <a:ea typeface="標楷體" panose="03000509000000000000" pitchFamily="65" charset="-120"/>
              </a:rPr>
              <a:t>期程</a:t>
            </a:r>
            <a:endParaRPr lang="en-US" altLang="zh-TW" sz="36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因開學之後才開始接洽各單位，發現高中校方早已規劃好每週彈性課程的內容，故如果未來方案有要進入高中校園進行宣導，最好在規劃好方案活動後，盡快與校方接洽，安排方案宣導的時間</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pPr lvl="1"/>
            <a:endParaRPr lang="en-US" altLang="zh-TW" sz="32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在與各單位進行公文往返接洽時，需要先預留兩個星期左右的時間，才不會延誤到後續宣導場次的安排。</a:t>
            </a:r>
            <a:endParaRPr lang="en-US" altLang="zh-TW" sz="3200" dirty="0">
              <a:latin typeface="標楷體" panose="03000509000000000000" pitchFamily="65" charset="-120"/>
              <a:ea typeface="標楷體" panose="03000509000000000000" pitchFamily="65" charset="-120"/>
            </a:endParaRPr>
          </a:p>
          <a:p>
            <a:pPr lvl="1"/>
            <a:endParaRPr lang="zh-TW" altLang="en-US" dirty="0"/>
          </a:p>
        </p:txBody>
      </p:sp>
    </p:spTree>
    <p:extLst>
      <p:ext uri="{BB962C8B-B14F-4D97-AF65-F5344CB8AC3E}">
        <p14:creationId xmlns="" xmlns:p14="http://schemas.microsoft.com/office/powerpoint/2010/main" val="3285476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小組心得</a:t>
            </a:r>
            <a:endParaRPr lang="zh-TW" altLang="en-US" dirty="0">
              <a:latin typeface="標楷體" panose="03000509000000000000" pitchFamily="65" charset="-120"/>
              <a:ea typeface="標楷體" panose="03000509000000000000" pitchFamily="65" charset="-120"/>
            </a:endParaRPr>
          </a:p>
        </p:txBody>
      </p:sp>
      <p:sp>
        <p:nvSpPr>
          <p:cNvPr id="10" name="椭圆 19"/>
          <p:cNvSpPr/>
          <p:nvPr/>
        </p:nvSpPr>
        <p:spPr>
          <a:xfrm>
            <a:off x="11154842" y="5900791"/>
            <a:ext cx="860946" cy="84993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smtClean="0"/>
              <a:t>2</a:t>
            </a:r>
            <a:r>
              <a:rPr kumimoji="1" lang="en-US" altLang="zh-TW" sz="2800" b="1" dirty="0"/>
              <a:t>8</a:t>
            </a:r>
            <a:endParaRPr kumimoji="1" lang="zh-CN" altLang="en-US" sz="2800" b="1" dirty="0"/>
          </a:p>
        </p:txBody>
      </p:sp>
      <p:sp>
        <p:nvSpPr>
          <p:cNvPr id="6" name="內容版面配置區 2"/>
          <p:cNvSpPr txBox="1">
            <a:spLocks/>
          </p:cNvSpPr>
          <p:nvPr/>
        </p:nvSpPr>
        <p:spPr>
          <a:xfrm>
            <a:off x="902075" y="1073626"/>
            <a:ext cx="10683240" cy="4712071"/>
          </a:xfrm>
          <a:prstGeom prst="rect">
            <a:avLst/>
          </a:prstGeom>
          <a:ln>
            <a:solidFill>
              <a:schemeClr val="bg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sz="3600" dirty="0" smtClean="0">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突破</a:t>
            </a:r>
            <a:r>
              <a:rPr lang="zh-TW" altLang="en-US" sz="3600" dirty="0">
                <a:latin typeface="標楷體" panose="03000509000000000000" pitchFamily="65" charset="-120"/>
                <a:ea typeface="標楷體" panose="03000509000000000000" pitchFamily="65" charset="-120"/>
              </a:rPr>
              <a:t>自我：宣導需要主動和陌生人接觸，也要有被拒絕的心理準備，學習在短時間將重點傳達給民眾。</a:t>
            </a:r>
          </a:p>
          <a:p>
            <a:r>
              <a:rPr lang="zh-TW" altLang="en-US" sz="3600" dirty="0">
                <a:latin typeface="標楷體" panose="03000509000000000000" pitchFamily="65" charset="-120"/>
                <a:ea typeface="標楷體" panose="03000509000000000000" pitchFamily="65" charset="-120"/>
              </a:rPr>
              <a:t>團隊合作：宣導並非如小組成員想像中容易，在宣導過程中，常常需要組員互相溝通、合作。</a:t>
            </a:r>
          </a:p>
        </p:txBody>
      </p:sp>
    </p:spTree>
    <p:extLst>
      <p:ext uri="{BB962C8B-B14F-4D97-AF65-F5344CB8AC3E}">
        <p14:creationId xmlns="" xmlns:p14="http://schemas.microsoft.com/office/powerpoint/2010/main" val="1201410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7741040">
            <a:off x="2941777" y="2205757"/>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rot="2558654">
            <a:off x="5056342" y="3515533"/>
            <a:ext cx="331525" cy="3315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rot="20601285">
            <a:off x="4751533" y="2863276"/>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2349059">
            <a:off x="5209516" y="2994930"/>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971513">
            <a:off x="4436515" y="2230757"/>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rot="19896190">
            <a:off x="5492080" y="1456307"/>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rot="20614086">
            <a:off x="3682090" y="1053410"/>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rot="18585722">
            <a:off x="1442143" y="2314806"/>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rot="17430621">
            <a:off x="3592775" y="637260"/>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rot="19750403">
            <a:off x="5214989" y="2313146"/>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p:nvSpPr>
        <p:spPr>
          <a:xfrm rot="19896190">
            <a:off x="3062886" y="1526176"/>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9822520">
            <a:off x="7609938" y="4957854"/>
            <a:ext cx="716990" cy="7169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18585722">
            <a:off x="7411739" y="2539046"/>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rot="4450317">
            <a:off x="7016407" y="4012942"/>
            <a:ext cx="139775" cy="13977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p:cNvSpPr/>
          <p:nvPr/>
        </p:nvSpPr>
        <p:spPr>
          <a:xfrm rot="892948">
            <a:off x="6180353" y="3685919"/>
            <a:ext cx="381184" cy="38118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4240722">
            <a:off x="7466138" y="4256901"/>
            <a:ext cx="211665" cy="2116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3863176">
            <a:off x="6684093" y="327161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p:cNvSpPr/>
          <p:nvPr/>
        </p:nvSpPr>
        <p:spPr>
          <a:xfrm rot="187853">
            <a:off x="5672157" y="2607059"/>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rot="905749">
            <a:off x="6755402" y="2169813"/>
            <a:ext cx="962806" cy="96280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p:nvSpPr>
        <p:spPr>
          <a:xfrm rot="19322284">
            <a:off x="6554943" y="2549148"/>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rot="42066">
            <a:off x="5528067" y="4637342"/>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p:cNvSpPr/>
          <p:nvPr/>
        </p:nvSpPr>
        <p:spPr>
          <a:xfrm rot="19661959">
            <a:off x="8481735" y="2491768"/>
            <a:ext cx="2847505" cy="284750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矩形 23"/>
          <p:cNvSpPr/>
          <p:nvPr/>
        </p:nvSpPr>
        <p:spPr>
          <a:xfrm rot="905749">
            <a:off x="6717613" y="5279352"/>
            <a:ext cx="958417" cy="95841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p:cNvSpPr/>
          <p:nvPr/>
        </p:nvSpPr>
        <p:spPr>
          <a:xfrm rot="19322284">
            <a:off x="9946677" y="5950995"/>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p:cNvSpPr/>
          <p:nvPr/>
        </p:nvSpPr>
        <p:spPr>
          <a:xfrm rot="17290033">
            <a:off x="8335727" y="5098108"/>
            <a:ext cx="997607" cy="99760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矩形 26"/>
          <p:cNvSpPr/>
          <p:nvPr/>
        </p:nvSpPr>
        <p:spPr>
          <a:xfrm>
            <a:off x="3187948" y="1205093"/>
            <a:ext cx="6096000" cy="2123658"/>
          </a:xfrm>
          <a:prstGeom prst="rect">
            <a:avLst/>
          </a:prstGeom>
        </p:spPr>
        <p:txBody>
          <a:bodyPr>
            <a:spAutoFit/>
          </a:bodyPr>
          <a:lstStyle/>
          <a:p>
            <a:r>
              <a:rPr lang="zh-TW" altLang="en-US" sz="6600" b="1" dirty="0">
                <a:solidFill>
                  <a:schemeClr val="tx2"/>
                </a:solidFill>
                <a:latin typeface="標楷體" panose="03000509000000000000" pitchFamily="65" charset="-120"/>
                <a:ea typeface="標楷體" panose="03000509000000000000" pitchFamily="65" charset="-120"/>
              </a:rPr>
              <a:t>正視跟騷傷害</a:t>
            </a:r>
            <a:r>
              <a:rPr lang="en-US" altLang="zh-TW" sz="6600" b="1" dirty="0">
                <a:solidFill>
                  <a:schemeClr val="tx2"/>
                </a:solidFill>
                <a:latin typeface="標楷體" panose="03000509000000000000" pitchFamily="65" charset="-120"/>
                <a:ea typeface="標楷體" panose="03000509000000000000" pitchFamily="65" charset="-120"/>
              </a:rPr>
              <a:t/>
            </a:r>
            <a:br>
              <a:rPr lang="en-US" altLang="zh-TW" sz="6600" b="1" dirty="0">
                <a:solidFill>
                  <a:schemeClr val="tx2"/>
                </a:solidFill>
                <a:latin typeface="標楷體" panose="03000509000000000000" pitchFamily="65" charset="-120"/>
                <a:ea typeface="標楷體" panose="03000509000000000000" pitchFamily="65" charset="-120"/>
              </a:rPr>
            </a:br>
            <a:r>
              <a:rPr lang="zh-TW" altLang="en-US" sz="6600" b="1" dirty="0">
                <a:solidFill>
                  <a:schemeClr val="tx2"/>
                </a:solidFill>
                <a:latin typeface="標楷體" panose="03000509000000000000" pitchFamily="65" charset="-120"/>
                <a:ea typeface="標楷體" panose="03000509000000000000" pitchFamily="65" charset="-120"/>
              </a:rPr>
              <a:t>你我安全無礙</a:t>
            </a:r>
            <a:endParaRPr lang="zh-TW" altLang="en-US" sz="6600" dirty="0">
              <a:solidFill>
                <a:schemeClr val="tx2"/>
              </a:solidFill>
            </a:endParaRPr>
          </a:p>
        </p:txBody>
      </p:sp>
      <p:pic>
        <p:nvPicPr>
          <p:cNvPr id="28" name="圖片 2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19877" y="3206800"/>
            <a:ext cx="3592670" cy="3592670"/>
          </a:xfrm>
          <a:prstGeom prst="rect">
            <a:avLst/>
          </a:prstGeom>
        </p:spPr>
      </p:pic>
    </p:spTree>
    <p:extLst>
      <p:ext uri="{BB962C8B-B14F-4D97-AF65-F5344CB8AC3E}">
        <p14:creationId xmlns="" xmlns:p14="http://schemas.microsoft.com/office/powerpoint/2010/main" val="1528806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1386" y="694136"/>
            <a:ext cx="5601366" cy="706039"/>
          </a:xfrm>
        </p:spPr>
        <p:txBody>
          <a:bodyPr/>
          <a:lstStyle/>
          <a:p>
            <a:r>
              <a:rPr kumimoji="1" lang="zh-CN" altLang="en-US" sz="4000" dirty="0">
                <a:latin typeface="標楷體" panose="03000509000000000000" pitchFamily="65" charset="-120"/>
                <a:ea typeface="標楷體" panose="03000509000000000000" pitchFamily="65" charset="-120"/>
              </a:rPr>
              <a:t>需求評估</a:t>
            </a:r>
            <a:r>
              <a:rPr kumimoji="1" lang="en-US" altLang="zh-CN" sz="4000" dirty="0">
                <a:latin typeface="標楷體" panose="03000509000000000000" pitchFamily="65" charset="-120"/>
                <a:ea typeface="標楷體" panose="03000509000000000000" pitchFamily="65" charset="-120"/>
              </a:rPr>
              <a:t>(1/2)</a:t>
            </a:r>
            <a:endParaRPr kumimoji="1" lang="zh-CN" altLang="en-US" sz="4000" dirty="0">
              <a:latin typeface="標楷體" panose="03000509000000000000" pitchFamily="65" charset="-120"/>
              <a:ea typeface="標楷體" panose="03000509000000000000" pitchFamily="65" charset="-120"/>
            </a:endParaRPr>
          </a:p>
        </p:txBody>
      </p:sp>
      <p:sp>
        <p:nvSpPr>
          <p:cNvPr id="3" name="文本框 8"/>
          <p:cNvSpPr txBox="1"/>
          <p:nvPr/>
        </p:nvSpPr>
        <p:spPr>
          <a:xfrm>
            <a:off x="1064472" y="2745092"/>
            <a:ext cx="9879753" cy="30469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200" dirty="0" smtClean="0">
                <a:latin typeface="標楷體" panose="03000509000000000000" pitchFamily="65" charset="-120"/>
                <a:ea typeface="標楷體" panose="03000509000000000000" pitchFamily="65" charset="-120"/>
              </a:rPr>
              <a:t>本</a:t>
            </a:r>
            <a:r>
              <a:rPr lang="zh-TW" altLang="en-US" sz="3200" dirty="0">
                <a:latin typeface="標楷體" panose="03000509000000000000" pitchFamily="65" charset="-120"/>
                <a:ea typeface="標楷體" panose="03000509000000000000" pitchFamily="65" charset="-120"/>
              </a:rPr>
              <a:t>小組透過線上問卷邀請高中生填答</a:t>
            </a:r>
            <a:endParaRPr lang="en-US" altLang="zh-TW" sz="3200" dirty="0">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→高中生多數擔心自己受到跟蹤騷擾，卻對跟蹤騷擾防治法沒有太多了解，因此本小組認為向高中生宣導此議題有其必要性。</a:t>
            </a:r>
          </a:p>
        </p:txBody>
      </p:sp>
      <p:sp>
        <p:nvSpPr>
          <p:cNvPr id="4" name="矩形 3"/>
          <p:cNvSpPr/>
          <p:nvPr/>
        </p:nvSpPr>
        <p:spPr>
          <a:xfrm>
            <a:off x="531386" y="1749468"/>
            <a:ext cx="7198152" cy="646331"/>
          </a:xfrm>
          <a:prstGeom prst="rect">
            <a:avLst/>
          </a:prstGeom>
        </p:spPr>
        <p:txBody>
          <a:bodyPr wrap="square">
            <a:spAutoFit/>
          </a:bodyPr>
          <a:lstStyle/>
          <a:p>
            <a:pPr defTabSz="609585"/>
            <a:r>
              <a:rPr lang="en-US" altLang="zh-TW" sz="3600" b="1" dirty="0">
                <a:solidFill>
                  <a:schemeClr val="tx1">
                    <a:lumMod val="65000"/>
                    <a:lumOff val="35000"/>
                  </a:schemeClr>
                </a:solidFill>
                <a:latin typeface="標楷體" panose="03000509000000000000" pitchFamily="65" charset="-120"/>
                <a:ea typeface="標楷體" panose="03000509000000000000" pitchFamily="65" charset="-120"/>
              </a:rPr>
              <a:t>1.</a:t>
            </a:r>
            <a:r>
              <a:rPr lang="zh-TW" altLang="en-US" sz="3600" b="1" dirty="0">
                <a:solidFill>
                  <a:schemeClr val="tx1">
                    <a:lumMod val="65000"/>
                    <a:lumOff val="35000"/>
                  </a:schemeClr>
                </a:solidFill>
                <a:latin typeface="標楷體" panose="03000509000000000000" pitchFamily="65" charset="-120"/>
                <a:ea typeface="標楷體" panose="03000509000000000000" pitchFamily="65" charset="-120"/>
              </a:rPr>
              <a:t>高中生擔心成為跟蹤騷擾受害者</a:t>
            </a:r>
          </a:p>
        </p:txBody>
      </p:sp>
      <p:graphicFrame>
        <p:nvGraphicFramePr>
          <p:cNvPr id="15" name="內容版面配置區 6"/>
          <p:cNvGraphicFramePr>
            <a:graphicFrameLocks/>
          </p:cNvGraphicFramePr>
          <p:nvPr>
            <p:extLst>
              <p:ext uri="{D42A27DB-BD31-4B8C-83A1-F6EECF244321}">
                <p14:modId xmlns="" xmlns:p14="http://schemas.microsoft.com/office/powerpoint/2010/main" val="3552715033"/>
              </p:ext>
            </p:extLst>
          </p:nvPr>
        </p:nvGraphicFramePr>
        <p:xfrm>
          <a:off x="2340576" y="556003"/>
          <a:ext cx="7907747" cy="552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圖表 15"/>
          <p:cNvGraphicFramePr/>
          <p:nvPr>
            <p:extLst>
              <p:ext uri="{D42A27DB-BD31-4B8C-83A1-F6EECF244321}">
                <p14:modId xmlns="" xmlns:p14="http://schemas.microsoft.com/office/powerpoint/2010/main" val="2581511399"/>
              </p:ext>
            </p:extLst>
          </p:nvPr>
        </p:nvGraphicFramePr>
        <p:xfrm>
          <a:off x="2340570" y="591327"/>
          <a:ext cx="7907747" cy="552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圖表 16"/>
          <p:cNvGraphicFramePr/>
          <p:nvPr>
            <p:extLst>
              <p:ext uri="{D42A27DB-BD31-4B8C-83A1-F6EECF244321}">
                <p14:modId xmlns="" xmlns:p14="http://schemas.microsoft.com/office/powerpoint/2010/main" val="3465055011"/>
              </p:ext>
            </p:extLst>
          </p:nvPr>
        </p:nvGraphicFramePr>
        <p:xfrm>
          <a:off x="2291715" y="556003"/>
          <a:ext cx="7907747" cy="5526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內容版面配置區 6"/>
          <p:cNvGraphicFramePr>
            <a:graphicFrameLocks/>
          </p:cNvGraphicFramePr>
          <p:nvPr>
            <p:extLst>
              <p:ext uri="{D42A27DB-BD31-4B8C-83A1-F6EECF244321}">
                <p14:modId xmlns="" xmlns:p14="http://schemas.microsoft.com/office/powerpoint/2010/main" val="796535966"/>
              </p:ext>
            </p:extLst>
          </p:nvPr>
        </p:nvGraphicFramePr>
        <p:xfrm>
          <a:off x="2291707" y="573665"/>
          <a:ext cx="7907748" cy="55263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圖表 19"/>
          <p:cNvGraphicFramePr/>
          <p:nvPr>
            <p:extLst>
              <p:ext uri="{D42A27DB-BD31-4B8C-83A1-F6EECF244321}">
                <p14:modId xmlns="" xmlns:p14="http://schemas.microsoft.com/office/powerpoint/2010/main" val="1395957995"/>
              </p:ext>
            </p:extLst>
          </p:nvPr>
        </p:nvGraphicFramePr>
        <p:xfrm>
          <a:off x="2291715" y="626651"/>
          <a:ext cx="7907749" cy="55263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圖表 17"/>
          <p:cNvGraphicFramePr/>
          <p:nvPr>
            <p:extLst>
              <p:ext uri="{D42A27DB-BD31-4B8C-83A1-F6EECF244321}">
                <p14:modId xmlns="" xmlns:p14="http://schemas.microsoft.com/office/powerpoint/2010/main" val="2472599654"/>
              </p:ext>
            </p:extLst>
          </p:nvPr>
        </p:nvGraphicFramePr>
        <p:xfrm>
          <a:off x="4908219" y="448366"/>
          <a:ext cx="8128000" cy="5418667"/>
        </p:xfrm>
        <a:graphic>
          <a:graphicData uri="http://schemas.openxmlformats.org/drawingml/2006/chart">
            <c:chart xmlns:c="http://schemas.openxmlformats.org/drawingml/2006/chart" xmlns:r="http://schemas.openxmlformats.org/officeDocument/2006/relationships" r:id="rId7"/>
          </a:graphicData>
        </a:graphic>
      </p:graphicFrame>
      <p:sp>
        <p:nvSpPr>
          <p:cNvPr id="21" name="椭圆 19"/>
          <p:cNvSpPr/>
          <p:nvPr/>
        </p:nvSpPr>
        <p:spPr>
          <a:xfrm>
            <a:off x="11315700" y="6077205"/>
            <a:ext cx="700088" cy="67352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smtClean="0"/>
              <a:t>2</a:t>
            </a:r>
            <a:endParaRPr kumimoji="1" lang="zh-CN" altLang="en-US" sz="3600" b="1" dirty="0"/>
          </a:p>
        </p:txBody>
      </p:sp>
    </p:spTree>
    <p:extLst>
      <p:ext uri="{BB962C8B-B14F-4D97-AF65-F5344CB8AC3E}">
        <p14:creationId xmlns="" xmlns:p14="http://schemas.microsoft.com/office/powerpoint/2010/main" val="13864186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50" fill="hold"/>
                                        <p:tgtEl>
                                          <p:spTgt spid="15"/>
                                        </p:tgtEl>
                                        <p:attrNameLst>
                                          <p:attrName>ppt_x</p:attrName>
                                        </p:attrNameLst>
                                      </p:cBhvr>
                                      <p:tavLst>
                                        <p:tav tm="0">
                                          <p:val>
                                            <p:strVal val="#ppt_x"/>
                                          </p:val>
                                        </p:tav>
                                        <p:tav tm="100000">
                                          <p:val>
                                            <p:strVal val="#ppt_x"/>
                                          </p:val>
                                        </p:tav>
                                      </p:tavLst>
                                    </p:anim>
                                    <p:anim calcmode="lin" valueType="num">
                                      <p:cBhvr additive="base">
                                        <p:cTn id="8"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250" fill="hold"/>
                                        <p:tgtEl>
                                          <p:spTgt spid="16"/>
                                        </p:tgtEl>
                                        <p:attrNameLst>
                                          <p:attrName>ppt_x</p:attrName>
                                        </p:attrNameLst>
                                      </p:cBhvr>
                                      <p:tavLst>
                                        <p:tav tm="0">
                                          <p:val>
                                            <p:strVal val="#ppt_x"/>
                                          </p:val>
                                        </p:tav>
                                        <p:tav tm="100000">
                                          <p:val>
                                            <p:strVal val="#ppt_x"/>
                                          </p:val>
                                        </p:tav>
                                      </p:tavLst>
                                    </p:anim>
                                    <p:anim calcmode="lin" valueType="num">
                                      <p:cBhvr additive="base">
                                        <p:cTn id="14" dur="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50" fill="hold"/>
                                        <p:tgtEl>
                                          <p:spTgt spid="17"/>
                                        </p:tgtEl>
                                        <p:attrNameLst>
                                          <p:attrName>ppt_x</p:attrName>
                                        </p:attrNameLst>
                                      </p:cBhvr>
                                      <p:tavLst>
                                        <p:tav tm="0">
                                          <p:val>
                                            <p:strVal val="#ppt_x"/>
                                          </p:val>
                                        </p:tav>
                                        <p:tav tm="100000">
                                          <p:val>
                                            <p:strVal val="#ppt_x"/>
                                          </p:val>
                                        </p:tav>
                                      </p:tavLst>
                                    </p:anim>
                                    <p:anim calcmode="lin" valueType="num">
                                      <p:cBhvr additive="base">
                                        <p:cTn id="20" dur="2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50" fill="hold"/>
                                        <p:tgtEl>
                                          <p:spTgt spid="19"/>
                                        </p:tgtEl>
                                        <p:attrNameLst>
                                          <p:attrName>ppt_x</p:attrName>
                                        </p:attrNameLst>
                                      </p:cBhvr>
                                      <p:tavLst>
                                        <p:tav tm="0">
                                          <p:val>
                                            <p:strVal val="#ppt_x"/>
                                          </p:val>
                                        </p:tav>
                                        <p:tav tm="100000">
                                          <p:val>
                                            <p:strVal val="#ppt_x"/>
                                          </p:val>
                                        </p:tav>
                                      </p:tavLst>
                                    </p:anim>
                                    <p:anim calcmode="lin" valueType="num">
                                      <p:cBhvr additive="base">
                                        <p:cTn id="26" dur="25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250" fill="hold"/>
                                        <p:tgtEl>
                                          <p:spTgt spid="20"/>
                                        </p:tgtEl>
                                        <p:attrNameLst>
                                          <p:attrName>ppt_x</p:attrName>
                                        </p:attrNameLst>
                                      </p:cBhvr>
                                      <p:tavLst>
                                        <p:tav tm="0">
                                          <p:val>
                                            <p:strVal val="#ppt_x"/>
                                          </p:val>
                                        </p:tav>
                                        <p:tav tm="100000">
                                          <p:val>
                                            <p:strVal val="#ppt_x"/>
                                          </p:val>
                                        </p:tav>
                                      </p:tavLst>
                                    </p:anim>
                                    <p:anim calcmode="lin" valueType="num">
                                      <p:cBhvr additive="base">
                                        <p:cTn id="32"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250"/>
                                        <p:tgtEl>
                                          <p:spTgt spid="15"/>
                                        </p:tgtEl>
                                        <p:attrNameLst>
                                          <p:attrName>ppt_x</p:attrName>
                                        </p:attrNameLst>
                                      </p:cBhvr>
                                      <p:tavLst>
                                        <p:tav tm="0">
                                          <p:val>
                                            <p:strVal val="ppt_x"/>
                                          </p:val>
                                        </p:tav>
                                        <p:tav tm="100000">
                                          <p:val>
                                            <p:strVal val="ppt_x"/>
                                          </p:val>
                                        </p:tav>
                                      </p:tavLst>
                                    </p:anim>
                                    <p:anim calcmode="lin" valueType="num">
                                      <p:cBhvr additive="base">
                                        <p:cTn id="37" dur="250"/>
                                        <p:tgtEl>
                                          <p:spTgt spid="15"/>
                                        </p:tgtEl>
                                        <p:attrNameLst>
                                          <p:attrName>ppt_y</p:attrName>
                                        </p:attrNameLst>
                                      </p:cBhvr>
                                      <p:tavLst>
                                        <p:tav tm="0">
                                          <p:val>
                                            <p:strVal val="ppt_y"/>
                                          </p:val>
                                        </p:tav>
                                        <p:tav tm="100000">
                                          <p:val>
                                            <p:strVal val="1+ppt_h/2"/>
                                          </p:val>
                                        </p:tav>
                                      </p:tavLst>
                                    </p:anim>
                                    <p:set>
                                      <p:cBhvr>
                                        <p:cTn id="38" dur="1" fill="hold">
                                          <p:stCondLst>
                                            <p:cond delay="249"/>
                                          </p:stCondLst>
                                        </p:cTn>
                                        <p:tgtEl>
                                          <p:spTgt spid="1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250"/>
                                        <p:tgtEl>
                                          <p:spTgt spid="16"/>
                                        </p:tgtEl>
                                        <p:attrNameLst>
                                          <p:attrName>ppt_x</p:attrName>
                                        </p:attrNameLst>
                                      </p:cBhvr>
                                      <p:tavLst>
                                        <p:tav tm="0">
                                          <p:val>
                                            <p:strVal val="ppt_x"/>
                                          </p:val>
                                        </p:tav>
                                        <p:tav tm="100000">
                                          <p:val>
                                            <p:strVal val="ppt_x"/>
                                          </p:val>
                                        </p:tav>
                                      </p:tavLst>
                                    </p:anim>
                                    <p:anim calcmode="lin" valueType="num">
                                      <p:cBhvr additive="base">
                                        <p:cTn id="41" dur="250"/>
                                        <p:tgtEl>
                                          <p:spTgt spid="16"/>
                                        </p:tgtEl>
                                        <p:attrNameLst>
                                          <p:attrName>ppt_y</p:attrName>
                                        </p:attrNameLst>
                                      </p:cBhvr>
                                      <p:tavLst>
                                        <p:tav tm="0">
                                          <p:val>
                                            <p:strVal val="ppt_y"/>
                                          </p:val>
                                        </p:tav>
                                        <p:tav tm="100000">
                                          <p:val>
                                            <p:strVal val="1+ppt_h/2"/>
                                          </p:val>
                                        </p:tav>
                                      </p:tavLst>
                                    </p:anim>
                                    <p:set>
                                      <p:cBhvr>
                                        <p:cTn id="42" dur="1" fill="hold">
                                          <p:stCondLst>
                                            <p:cond delay="249"/>
                                          </p:stCondLst>
                                        </p:cTn>
                                        <p:tgtEl>
                                          <p:spTgt spid="1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250"/>
                                        <p:tgtEl>
                                          <p:spTgt spid="17"/>
                                        </p:tgtEl>
                                        <p:attrNameLst>
                                          <p:attrName>ppt_x</p:attrName>
                                        </p:attrNameLst>
                                      </p:cBhvr>
                                      <p:tavLst>
                                        <p:tav tm="0">
                                          <p:val>
                                            <p:strVal val="ppt_x"/>
                                          </p:val>
                                        </p:tav>
                                        <p:tav tm="100000">
                                          <p:val>
                                            <p:strVal val="ppt_x"/>
                                          </p:val>
                                        </p:tav>
                                      </p:tavLst>
                                    </p:anim>
                                    <p:anim calcmode="lin" valueType="num">
                                      <p:cBhvr additive="base">
                                        <p:cTn id="45" dur="250"/>
                                        <p:tgtEl>
                                          <p:spTgt spid="17"/>
                                        </p:tgtEl>
                                        <p:attrNameLst>
                                          <p:attrName>ppt_y</p:attrName>
                                        </p:attrNameLst>
                                      </p:cBhvr>
                                      <p:tavLst>
                                        <p:tav tm="0">
                                          <p:val>
                                            <p:strVal val="ppt_y"/>
                                          </p:val>
                                        </p:tav>
                                        <p:tav tm="100000">
                                          <p:val>
                                            <p:strVal val="1+ppt_h/2"/>
                                          </p:val>
                                        </p:tav>
                                      </p:tavLst>
                                    </p:anim>
                                    <p:set>
                                      <p:cBhvr>
                                        <p:cTn id="46" dur="1" fill="hold">
                                          <p:stCondLst>
                                            <p:cond delay="249"/>
                                          </p:stCondLst>
                                        </p:cTn>
                                        <p:tgtEl>
                                          <p:spTgt spid="17"/>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250"/>
                                        <p:tgtEl>
                                          <p:spTgt spid="19"/>
                                        </p:tgtEl>
                                        <p:attrNameLst>
                                          <p:attrName>ppt_x</p:attrName>
                                        </p:attrNameLst>
                                      </p:cBhvr>
                                      <p:tavLst>
                                        <p:tav tm="0">
                                          <p:val>
                                            <p:strVal val="ppt_x"/>
                                          </p:val>
                                        </p:tav>
                                        <p:tav tm="100000">
                                          <p:val>
                                            <p:strVal val="ppt_x"/>
                                          </p:val>
                                        </p:tav>
                                      </p:tavLst>
                                    </p:anim>
                                    <p:anim calcmode="lin" valueType="num">
                                      <p:cBhvr additive="base">
                                        <p:cTn id="49" dur="250"/>
                                        <p:tgtEl>
                                          <p:spTgt spid="19"/>
                                        </p:tgtEl>
                                        <p:attrNameLst>
                                          <p:attrName>ppt_y</p:attrName>
                                        </p:attrNameLst>
                                      </p:cBhvr>
                                      <p:tavLst>
                                        <p:tav tm="0">
                                          <p:val>
                                            <p:strVal val="ppt_y"/>
                                          </p:val>
                                        </p:tav>
                                        <p:tav tm="100000">
                                          <p:val>
                                            <p:strVal val="1+ppt_h/2"/>
                                          </p:val>
                                        </p:tav>
                                      </p:tavLst>
                                    </p:anim>
                                    <p:set>
                                      <p:cBhvr>
                                        <p:cTn id="50" dur="1" fill="hold">
                                          <p:stCondLst>
                                            <p:cond delay="249"/>
                                          </p:stCondLst>
                                        </p:cTn>
                                        <p:tgtEl>
                                          <p:spTgt spid="19"/>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250"/>
                                        <p:tgtEl>
                                          <p:spTgt spid="20"/>
                                        </p:tgtEl>
                                        <p:attrNameLst>
                                          <p:attrName>ppt_x</p:attrName>
                                        </p:attrNameLst>
                                      </p:cBhvr>
                                      <p:tavLst>
                                        <p:tav tm="0">
                                          <p:val>
                                            <p:strVal val="ppt_x"/>
                                          </p:val>
                                        </p:tav>
                                        <p:tav tm="100000">
                                          <p:val>
                                            <p:strVal val="ppt_x"/>
                                          </p:val>
                                        </p:tav>
                                      </p:tavLst>
                                    </p:anim>
                                    <p:anim calcmode="lin" valueType="num">
                                      <p:cBhvr additive="base">
                                        <p:cTn id="53" dur="250"/>
                                        <p:tgtEl>
                                          <p:spTgt spid="20"/>
                                        </p:tgtEl>
                                        <p:attrNameLst>
                                          <p:attrName>ppt_y</p:attrName>
                                        </p:attrNameLst>
                                      </p:cBhvr>
                                      <p:tavLst>
                                        <p:tav tm="0">
                                          <p:val>
                                            <p:strVal val="ppt_y"/>
                                          </p:val>
                                        </p:tav>
                                        <p:tav tm="100000">
                                          <p:val>
                                            <p:strVal val="1+ppt_h/2"/>
                                          </p:val>
                                        </p:tav>
                                      </p:tavLst>
                                    </p:anim>
                                    <p:set>
                                      <p:cBhvr>
                                        <p:cTn id="54" dur="1" fill="hold">
                                          <p:stCondLst>
                                            <p:cond delay="249"/>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 calcmode="lin" valueType="num">
                                      <p:cBhvr additive="base">
                                        <p:cTn id="5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0"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5" grpId="1">
        <p:bldAsOne/>
      </p:bldGraphic>
      <p:bldGraphic spid="16" grpId="0">
        <p:bldAsOne/>
      </p:bldGraphic>
      <p:bldGraphic spid="16" grpId="1">
        <p:bldAsOne/>
      </p:bldGraphic>
      <p:bldGraphic spid="17" grpId="0">
        <p:bldAsOne/>
      </p:bldGraphic>
      <p:bldGraphic spid="17" grpId="1">
        <p:bldAsOne/>
      </p:bldGraphic>
      <p:bldGraphic spid="19" grpId="0">
        <p:bldAsOne/>
      </p:bldGraphic>
      <p:bldGraphic spid="19" grpId="1">
        <p:bldAsOne/>
      </p:bldGraphic>
      <p:bldGraphic spid="20" grpId="0">
        <p:bldAsOne/>
      </p:bldGraphic>
      <p:bldGraphic spid="20"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531385" y="843640"/>
            <a:ext cx="5601366" cy="720327"/>
          </a:xfrm>
        </p:spPr>
        <p:txBody>
          <a:bodyPr/>
          <a:lstStyle/>
          <a:p>
            <a:r>
              <a:rPr lang="zh-TW" altLang="en-US" sz="4000" dirty="0">
                <a:latin typeface="標楷體" panose="03000509000000000000" pitchFamily="65" charset="-120"/>
                <a:ea typeface="標楷體" panose="03000509000000000000" pitchFamily="65" charset="-120"/>
              </a:rPr>
              <a:t>需求評估</a:t>
            </a:r>
            <a:r>
              <a:rPr lang="en-US" altLang="zh-TW" sz="4000" dirty="0">
                <a:latin typeface="標楷體" panose="03000509000000000000" pitchFamily="65" charset="-120"/>
                <a:ea typeface="標楷體" panose="03000509000000000000" pitchFamily="65" charset="-120"/>
              </a:rPr>
              <a:t>(2/2)</a:t>
            </a:r>
            <a:endParaRPr lang="zh-TW" altLang="en-US" sz="4000" dirty="0">
              <a:latin typeface="標楷體" panose="03000509000000000000" pitchFamily="65" charset="-120"/>
              <a:ea typeface="標楷體" panose="03000509000000000000" pitchFamily="65" charset="-120"/>
            </a:endParaRPr>
          </a:p>
        </p:txBody>
      </p:sp>
      <p:sp>
        <p:nvSpPr>
          <p:cNvPr id="3" name="椭圆 19"/>
          <p:cNvSpPr/>
          <p:nvPr/>
        </p:nvSpPr>
        <p:spPr>
          <a:xfrm>
            <a:off x="11315700" y="6077205"/>
            <a:ext cx="700088" cy="67352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smtClean="0"/>
              <a:t>3</a:t>
            </a:r>
            <a:endParaRPr kumimoji="1" lang="zh-CN" altLang="en-US" sz="3600" b="1" dirty="0"/>
          </a:p>
        </p:txBody>
      </p:sp>
      <p:sp>
        <p:nvSpPr>
          <p:cNvPr id="4" name="文字方塊 3"/>
          <p:cNvSpPr txBox="1"/>
          <p:nvPr/>
        </p:nvSpPr>
        <p:spPr>
          <a:xfrm>
            <a:off x="1002875" y="2549747"/>
            <a:ext cx="7555338" cy="2031325"/>
          </a:xfrm>
          <a:prstGeom prst="rect">
            <a:avLst/>
          </a:prstGeom>
          <a:noFill/>
        </p:spPr>
        <p:txBody>
          <a:bodyPr wrap="square" rtlCol="0">
            <a:spAutoFit/>
          </a:bodyPr>
          <a:lstStyle/>
          <a:p>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跟蹤騷擾防治法</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目前</a:t>
            </a:r>
            <a:r>
              <a:rPr lang="zh-TW" altLang="en-US" sz="3600" dirty="0">
                <a:latin typeface="標楷體" panose="03000509000000000000" pitchFamily="65" charset="-120"/>
                <a:ea typeface="標楷體" panose="03000509000000000000" pitchFamily="65" charset="-120"/>
              </a:rPr>
              <a:t>僅一讀通過，仍處於討論階段，因此民眾較無機會接觸與認識。</a:t>
            </a:r>
          </a:p>
          <a:p>
            <a:endParaRPr lang="zh-TW" altLang="en-US" dirty="0"/>
          </a:p>
        </p:txBody>
      </p:sp>
      <p:sp>
        <p:nvSpPr>
          <p:cNvPr id="5" name="矩形 4"/>
          <p:cNvSpPr/>
          <p:nvPr/>
        </p:nvSpPr>
        <p:spPr>
          <a:xfrm>
            <a:off x="531385" y="1749468"/>
            <a:ext cx="8026827" cy="646331"/>
          </a:xfrm>
          <a:prstGeom prst="rect">
            <a:avLst/>
          </a:prstGeom>
        </p:spPr>
        <p:txBody>
          <a:bodyPr wrap="square">
            <a:spAutoFit/>
          </a:bodyPr>
          <a:lstStyle/>
          <a:p>
            <a:pPr defTabSz="609585"/>
            <a:r>
              <a:rPr lang="en-US" altLang="zh-TW" sz="3600" b="1" dirty="0">
                <a:solidFill>
                  <a:schemeClr val="tx1">
                    <a:lumMod val="65000"/>
                    <a:lumOff val="35000"/>
                  </a:schemeClr>
                </a:solidFill>
                <a:latin typeface="標楷體" panose="03000509000000000000" pitchFamily="65" charset="-120"/>
                <a:ea typeface="標楷體" panose="03000509000000000000" pitchFamily="65" charset="-120"/>
              </a:rPr>
              <a:t>2.</a:t>
            </a:r>
            <a:r>
              <a:rPr lang="zh-TW" altLang="en-US" sz="3600" b="1" dirty="0">
                <a:solidFill>
                  <a:schemeClr val="tx1">
                    <a:lumMod val="65000"/>
                    <a:lumOff val="35000"/>
                  </a:schemeClr>
                </a:solidFill>
                <a:latin typeface="標楷體" panose="03000509000000000000" pitchFamily="65" charset="-120"/>
                <a:ea typeface="標楷體" panose="03000509000000000000" pitchFamily="65" charset="-120"/>
              </a:rPr>
              <a:t>一般民眾對於跟蹤騷擾議題較無關注</a:t>
            </a:r>
          </a:p>
        </p:txBody>
      </p:sp>
    </p:spTree>
    <p:extLst>
      <p:ext uri="{BB962C8B-B14F-4D97-AF65-F5344CB8AC3E}">
        <p14:creationId xmlns="" xmlns:p14="http://schemas.microsoft.com/office/powerpoint/2010/main" val="3830523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1"/>
          <p:cNvSpPr txBox="1">
            <a:spLocks/>
          </p:cNvSpPr>
          <p:nvPr/>
        </p:nvSpPr>
        <p:spPr>
          <a:xfrm>
            <a:off x="531385" y="843640"/>
            <a:ext cx="5601366" cy="720327"/>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a:solidFill>
                  <a:schemeClr val="tx1"/>
                </a:solidFill>
                <a:latin typeface="標楷體" panose="03000509000000000000" pitchFamily="65" charset="-120"/>
                <a:ea typeface="標楷體" panose="03000509000000000000" pitchFamily="65" charset="-120"/>
              </a:rPr>
              <a:t>方案假設</a:t>
            </a:r>
          </a:p>
        </p:txBody>
      </p:sp>
      <p:sp>
        <p:nvSpPr>
          <p:cNvPr id="4" name="矩形 3"/>
          <p:cNvSpPr/>
          <p:nvPr/>
        </p:nvSpPr>
        <p:spPr>
          <a:xfrm>
            <a:off x="531385" y="1763992"/>
            <a:ext cx="10212815" cy="1077218"/>
          </a:xfrm>
          <a:prstGeom prst="rect">
            <a:avLst/>
          </a:prstGeom>
        </p:spPr>
        <p:txBody>
          <a:bodyPr wrap="square">
            <a:spAutoFit/>
          </a:bodyPr>
          <a:lstStyle/>
          <a:p>
            <a:pPr defTabSz="609585"/>
            <a:r>
              <a:rPr lang="en-US" altLang="zh-TW" sz="3200" dirty="0" smtClean="0">
                <a:latin typeface="標楷體" panose="03000509000000000000" pitchFamily="65" charset="-120"/>
                <a:ea typeface="標楷體" panose="03000509000000000000" pitchFamily="65" charset="-120"/>
              </a:rPr>
              <a:t>1.</a:t>
            </a:r>
            <a:r>
              <a:rPr lang="zh-TW" altLang="en-US" sz="3200" dirty="0" smtClean="0">
                <a:latin typeface="標楷體" panose="03000509000000000000" pitchFamily="65" charset="-120"/>
                <a:ea typeface="標楷體" panose="03000509000000000000" pitchFamily="65" charset="-120"/>
              </a:rPr>
              <a:t>本</a:t>
            </a:r>
            <a:r>
              <a:rPr lang="zh-TW" altLang="en-US" sz="3200" dirty="0">
                <a:latin typeface="標楷體" panose="03000509000000000000" pitchFamily="65" charset="-120"/>
                <a:ea typeface="標楷體" panose="03000509000000000000" pitchFamily="65" charset="-120"/>
              </a:rPr>
              <a:t>方案小組欲進行社會宣導，以提升民眾對於跟蹤</a:t>
            </a:r>
            <a:r>
              <a:rPr lang="zh-TW" altLang="en-US" sz="3200" dirty="0" smtClean="0">
                <a:latin typeface="標楷體" panose="03000509000000000000" pitchFamily="65" charset="-120"/>
                <a:ea typeface="標楷體" panose="03000509000000000000" pitchFamily="65" charset="-120"/>
              </a:rPr>
              <a:t>騷</a:t>
            </a:r>
            <a:endParaRPr lang="en-US" altLang="zh-TW" sz="3200" dirty="0" smtClean="0">
              <a:latin typeface="標楷體" panose="03000509000000000000" pitchFamily="65" charset="-120"/>
              <a:ea typeface="標楷體" panose="03000509000000000000" pitchFamily="65" charset="-120"/>
            </a:endParaRPr>
          </a:p>
          <a:p>
            <a:pPr defTabSz="609585"/>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擾</a:t>
            </a:r>
            <a:r>
              <a:rPr lang="zh-TW" altLang="en-US" sz="3200" dirty="0">
                <a:latin typeface="標楷體" panose="03000509000000000000" pitchFamily="65" charset="-120"/>
                <a:ea typeface="標楷體" panose="03000509000000000000" pitchFamily="65" charset="-120"/>
              </a:rPr>
              <a:t>的認識，並參與連署</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跟蹤騷擾防治法</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a:t>
            </a:r>
          </a:p>
        </p:txBody>
      </p:sp>
      <p:sp>
        <p:nvSpPr>
          <p:cNvPr id="5" name="矩形 4"/>
          <p:cNvSpPr/>
          <p:nvPr/>
        </p:nvSpPr>
        <p:spPr>
          <a:xfrm>
            <a:off x="531385" y="2862127"/>
            <a:ext cx="10212815" cy="1077218"/>
          </a:xfrm>
          <a:prstGeom prst="rect">
            <a:avLst/>
          </a:prstGeom>
        </p:spPr>
        <p:txBody>
          <a:bodyPr wrap="square">
            <a:spAutoFit/>
          </a:bodyPr>
          <a:lstStyle/>
          <a:p>
            <a:pPr defTabSz="609585"/>
            <a:r>
              <a:rPr lang="en-US" altLang="zh-TW" sz="3200" dirty="0" smtClean="0">
                <a:latin typeface="標楷體" panose="03000509000000000000" pitchFamily="65" charset="-120"/>
                <a:ea typeface="標楷體" panose="03000509000000000000" pitchFamily="65" charset="-120"/>
              </a:rPr>
              <a:t>2.</a:t>
            </a:r>
            <a:r>
              <a:rPr lang="zh-TW" altLang="en-US" sz="3200" dirty="0" smtClean="0">
                <a:latin typeface="標楷體" panose="03000509000000000000" pitchFamily="65" charset="-120"/>
                <a:ea typeface="標楷體" panose="03000509000000000000" pitchFamily="65" charset="-120"/>
              </a:rPr>
              <a:t>本</a:t>
            </a:r>
            <a:r>
              <a:rPr lang="zh-TW" altLang="en-US" sz="3200" dirty="0">
                <a:latin typeface="標楷體" panose="03000509000000000000" pitchFamily="65" charset="-120"/>
                <a:ea typeface="標楷體" panose="03000509000000000000" pitchFamily="65" charset="-120"/>
              </a:rPr>
              <a:t>方案小組欲進行校園宣導，以提升高中生對於</a:t>
            </a:r>
            <a:r>
              <a:rPr lang="zh-TW" altLang="en-US" sz="3200" dirty="0" smtClean="0">
                <a:latin typeface="標楷體" panose="03000509000000000000" pitchFamily="65" charset="-120"/>
                <a:ea typeface="標楷體" panose="03000509000000000000" pitchFamily="65" charset="-120"/>
              </a:rPr>
              <a:t>跟蹤</a:t>
            </a:r>
            <a:endParaRPr lang="en-US" altLang="zh-TW" sz="3200" dirty="0" smtClean="0">
              <a:latin typeface="標楷體" panose="03000509000000000000" pitchFamily="65" charset="-120"/>
              <a:ea typeface="標楷體" panose="03000509000000000000" pitchFamily="65" charset="-120"/>
            </a:endParaRPr>
          </a:p>
          <a:p>
            <a:pPr defTabSz="609585"/>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騷擾</a:t>
            </a:r>
            <a:r>
              <a:rPr lang="zh-TW" altLang="en-US" sz="3200" dirty="0">
                <a:latin typeface="標楷體" panose="03000509000000000000" pitchFamily="65" charset="-120"/>
                <a:ea typeface="標楷體" panose="03000509000000000000" pitchFamily="65" charset="-120"/>
              </a:rPr>
              <a:t>的認識，並參與連署</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跟蹤騷擾防治法</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a:t>
            </a:r>
          </a:p>
        </p:txBody>
      </p:sp>
      <p:sp>
        <p:nvSpPr>
          <p:cNvPr id="6" name="矩形 5"/>
          <p:cNvSpPr/>
          <p:nvPr/>
        </p:nvSpPr>
        <p:spPr>
          <a:xfrm>
            <a:off x="531385" y="3962886"/>
            <a:ext cx="10212815" cy="1077218"/>
          </a:xfrm>
          <a:prstGeom prst="rect">
            <a:avLst/>
          </a:prstGeom>
        </p:spPr>
        <p:txBody>
          <a:bodyPr wrap="square">
            <a:spAutoFit/>
          </a:bodyPr>
          <a:lstStyle/>
          <a:p>
            <a:pPr defTabSz="609585"/>
            <a:r>
              <a:rPr lang="en-US" altLang="zh-TW" sz="3200" dirty="0" smtClean="0">
                <a:latin typeface="標楷體" panose="03000509000000000000" pitchFamily="65" charset="-120"/>
                <a:ea typeface="標楷體" panose="03000509000000000000" pitchFamily="65" charset="-120"/>
              </a:rPr>
              <a:t>3.</a:t>
            </a:r>
            <a:r>
              <a:rPr lang="zh-TW" altLang="en-US" sz="3200" dirty="0" smtClean="0">
                <a:latin typeface="標楷體" panose="03000509000000000000" pitchFamily="65" charset="-120"/>
                <a:ea typeface="標楷體" panose="03000509000000000000" pitchFamily="65" charset="-120"/>
              </a:rPr>
              <a:t>本</a:t>
            </a:r>
            <a:r>
              <a:rPr lang="zh-TW" altLang="en-US" sz="3200" dirty="0">
                <a:latin typeface="標楷體" panose="03000509000000000000" pitchFamily="65" charset="-120"/>
                <a:ea typeface="標楷體" panose="03000509000000000000" pitchFamily="65" charset="-120"/>
              </a:rPr>
              <a:t>方案小組欲透過粉絲專頁，針對無法直接接受本</a:t>
            </a:r>
            <a:r>
              <a:rPr lang="zh-TW" altLang="en-US" sz="3200" dirty="0" smtClean="0">
                <a:latin typeface="標楷體" panose="03000509000000000000" pitchFamily="65" charset="-120"/>
                <a:ea typeface="標楷體" panose="03000509000000000000" pitchFamily="65" charset="-120"/>
              </a:rPr>
              <a:t>方</a:t>
            </a:r>
            <a:endParaRPr lang="en-US" altLang="zh-TW" sz="3200" dirty="0" smtClean="0">
              <a:latin typeface="標楷體" panose="03000509000000000000" pitchFamily="65" charset="-120"/>
              <a:ea typeface="標楷體" panose="03000509000000000000" pitchFamily="65" charset="-120"/>
            </a:endParaRPr>
          </a:p>
          <a:p>
            <a:pPr defTabSz="609585"/>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案</a:t>
            </a:r>
            <a:r>
              <a:rPr lang="zh-TW" altLang="en-US" sz="3200" dirty="0">
                <a:latin typeface="標楷體" panose="03000509000000000000" pitchFamily="65" charset="-120"/>
                <a:ea typeface="標楷體" panose="03000509000000000000" pitchFamily="65" charset="-120"/>
              </a:rPr>
              <a:t>小組宣導之民眾，提供反跟蹤騷擾的相關訊息。</a:t>
            </a:r>
          </a:p>
        </p:txBody>
      </p:sp>
      <p:sp>
        <p:nvSpPr>
          <p:cNvPr id="7" name="椭圆 19"/>
          <p:cNvSpPr/>
          <p:nvPr/>
        </p:nvSpPr>
        <p:spPr>
          <a:xfrm>
            <a:off x="11315700" y="6077205"/>
            <a:ext cx="700088" cy="67352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smtClean="0">
                <a:solidFill>
                  <a:schemeClr val="bg1"/>
                </a:solidFill>
              </a:rPr>
              <a:t>4</a:t>
            </a:r>
            <a:endParaRPr kumimoji="1" lang="zh-CN" altLang="en-US" sz="3600" b="1" dirty="0">
              <a:solidFill>
                <a:schemeClr val="bg1"/>
              </a:solidFill>
            </a:endParaRPr>
          </a:p>
        </p:txBody>
      </p:sp>
    </p:spTree>
    <p:extLst>
      <p:ext uri="{BB962C8B-B14F-4D97-AF65-F5344CB8AC3E}">
        <p14:creationId xmlns="" xmlns:p14="http://schemas.microsoft.com/office/powerpoint/2010/main" val="1703937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1"/>
          <p:cNvSpPr txBox="1">
            <a:spLocks/>
          </p:cNvSpPr>
          <p:nvPr/>
        </p:nvSpPr>
        <p:spPr>
          <a:xfrm>
            <a:off x="531385" y="843640"/>
            <a:ext cx="5601366" cy="720327"/>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a:solidFill>
                  <a:schemeClr val="tx1"/>
                </a:solidFill>
                <a:latin typeface="標楷體" panose="03000509000000000000" pitchFamily="65" charset="-120"/>
                <a:ea typeface="標楷體" panose="03000509000000000000" pitchFamily="65" charset="-120"/>
              </a:rPr>
              <a:t>目標</a:t>
            </a:r>
            <a:r>
              <a:rPr lang="zh-TW" altLang="en-US" sz="4000" dirty="0" smtClean="0">
                <a:solidFill>
                  <a:schemeClr val="tx1"/>
                </a:solidFill>
                <a:latin typeface="標楷體" panose="03000509000000000000" pitchFamily="65" charset="-120"/>
                <a:ea typeface="標楷體" panose="03000509000000000000" pitchFamily="65" charset="-120"/>
              </a:rPr>
              <a:t>目的</a:t>
            </a:r>
            <a:r>
              <a:rPr lang="en-US" altLang="zh-TW" sz="4000" dirty="0" smtClean="0">
                <a:solidFill>
                  <a:schemeClr val="tx1"/>
                </a:solidFill>
                <a:latin typeface="標楷體" panose="03000509000000000000" pitchFamily="65" charset="-120"/>
                <a:ea typeface="標楷體" panose="03000509000000000000" pitchFamily="65" charset="-120"/>
              </a:rPr>
              <a:t>(1/2)</a:t>
            </a:r>
            <a:endParaRPr lang="zh-TW" altLang="en-US" sz="4000" dirty="0">
              <a:solidFill>
                <a:schemeClr val="tx1"/>
              </a:solidFill>
              <a:latin typeface="標楷體" panose="03000509000000000000" pitchFamily="65" charset="-120"/>
              <a:ea typeface="標楷體" panose="03000509000000000000" pitchFamily="65" charset="-120"/>
            </a:endParaRPr>
          </a:p>
        </p:txBody>
      </p:sp>
      <p:sp>
        <p:nvSpPr>
          <p:cNvPr id="4" name="矩形 3"/>
          <p:cNvSpPr/>
          <p:nvPr/>
        </p:nvSpPr>
        <p:spPr>
          <a:xfrm>
            <a:off x="531383" y="1752362"/>
            <a:ext cx="10212815" cy="584775"/>
          </a:xfrm>
          <a:prstGeom prst="rect">
            <a:avLst/>
          </a:prstGeom>
        </p:spPr>
        <p:txBody>
          <a:bodyPr wrap="square">
            <a:spAutoFit/>
          </a:bodyPr>
          <a:lstStyle/>
          <a:p>
            <a:pPr defTabSz="609585"/>
            <a:r>
              <a:rPr lang="zh-TW" altLang="en-US" sz="3200" dirty="0">
                <a:latin typeface="標楷體" panose="03000509000000000000" pitchFamily="65" charset="-120"/>
                <a:ea typeface="標楷體" panose="03000509000000000000" pitchFamily="65" charset="-120"/>
              </a:rPr>
              <a:t>目標</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：提升一般民眾、高中生跟蹤騷擾的認知</a:t>
            </a:r>
          </a:p>
        </p:txBody>
      </p:sp>
      <p:sp>
        <p:nvSpPr>
          <p:cNvPr id="5" name="矩形 4"/>
          <p:cNvSpPr/>
          <p:nvPr/>
        </p:nvSpPr>
        <p:spPr>
          <a:xfrm>
            <a:off x="531385" y="2914609"/>
            <a:ext cx="9717857" cy="1077218"/>
          </a:xfrm>
          <a:prstGeom prst="rect">
            <a:avLst/>
          </a:prstGeom>
        </p:spPr>
        <p:txBody>
          <a:bodyPr wrap="square">
            <a:spAutoFit/>
          </a:bodyPr>
          <a:lstStyle/>
          <a:p>
            <a:pPr defTabSz="609585"/>
            <a:r>
              <a:rPr lang="zh-TW" altLang="en-US" sz="3200" dirty="0">
                <a:latin typeface="標楷體" panose="03000509000000000000" pitchFamily="65" charset="-120"/>
                <a:ea typeface="標楷體" panose="03000509000000000000" pitchFamily="65" charset="-120"/>
              </a:rPr>
              <a:t>目的</a:t>
            </a:r>
            <a:r>
              <a:rPr lang="en-US" altLang="zh-TW" sz="3200" dirty="0">
                <a:latin typeface="標楷體" panose="03000509000000000000" pitchFamily="65" charset="-120"/>
                <a:ea typeface="標楷體" panose="03000509000000000000" pitchFamily="65" charset="-120"/>
              </a:rPr>
              <a:t>1.1:</a:t>
            </a:r>
            <a:r>
              <a:rPr lang="zh-TW" altLang="en-US" sz="3200" dirty="0">
                <a:latin typeface="標楷體" panose="03000509000000000000" pitchFamily="65" charset="-120"/>
                <a:ea typeface="標楷體" panose="03000509000000000000" pitchFamily="65" charset="-120"/>
              </a:rPr>
              <a:t>讓</a:t>
            </a:r>
            <a:r>
              <a:rPr lang="en-US" altLang="zh-TW" sz="3200" dirty="0">
                <a:latin typeface="標楷體" panose="03000509000000000000" pitchFamily="65" charset="-120"/>
                <a:ea typeface="標楷體" panose="03000509000000000000" pitchFamily="65" charset="-120"/>
              </a:rPr>
              <a:t>80%</a:t>
            </a:r>
            <a:r>
              <a:rPr lang="zh-TW" altLang="en-US" sz="3200" dirty="0">
                <a:latin typeface="標楷體" panose="03000509000000000000" pitchFamily="65" charset="-120"/>
                <a:ea typeface="標楷體" panose="03000509000000000000" pitchFamily="65" charset="-120"/>
              </a:rPr>
              <a:t>的民眾對跟蹤騷擾相關知識（定義</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pPr defTabSz="609585"/>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形式、自我</a:t>
            </a:r>
            <a:r>
              <a:rPr lang="zh-TW" altLang="en-US" sz="3200" dirty="0">
                <a:latin typeface="標楷體" panose="03000509000000000000" pitchFamily="65" charset="-120"/>
                <a:ea typeface="標楷體" panose="03000509000000000000" pitchFamily="65" charset="-120"/>
              </a:rPr>
              <a:t>保護、法案）有所了解</a:t>
            </a:r>
          </a:p>
        </p:txBody>
      </p:sp>
      <p:sp>
        <p:nvSpPr>
          <p:cNvPr id="6" name="矩形 5"/>
          <p:cNvSpPr/>
          <p:nvPr/>
        </p:nvSpPr>
        <p:spPr>
          <a:xfrm>
            <a:off x="531384" y="4569299"/>
            <a:ext cx="9717858" cy="1077218"/>
          </a:xfrm>
          <a:prstGeom prst="rect">
            <a:avLst/>
          </a:prstGeom>
        </p:spPr>
        <p:txBody>
          <a:bodyPr wrap="square">
            <a:spAutoFit/>
          </a:bodyPr>
          <a:lstStyle/>
          <a:p>
            <a:pPr defTabSz="609585"/>
            <a:r>
              <a:rPr lang="zh-TW" altLang="en-US" sz="3200" dirty="0">
                <a:latin typeface="標楷體" panose="03000509000000000000" pitchFamily="65" charset="-120"/>
                <a:ea typeface="標楷體" panose="03000509000000000000" pitchFamily="65" charset="-120"/>
              </a:rPr>
              <a:t>目的</a:t>
            </a:r>
            <a:r>
              <a:rPr lang="en-US" altLang="zh-TW" sz="3200" dirty="0" smtClean="0">
                <a:latin typeface="標楷體" panose="03000509000000000000" pitchFamily="65" charset="-120"/>
                <a:ea typeface="標楷體" panose="03000509000000000000" pitchFamily="65" charset="-120"/>
              </a:rPr>
              <a:t>1.2:</a:t>
            </a:r>
            <a:r>
              <a:rPr lang="zh-TW" altLang="en-US" sz="3200" dirty="0" smtClean="0">
                <a:latin typeface="標楷體" panose="03000509000000000000" pitchFamily="65" charset="-120"/>
                <a:ea typeface="標楷體" panose="03000509000000000000" pitchFamily="65" charset="-120"/>
              </a:rPr>
              <a:t>讓</a:t>
            </a:r>
            <a:r>
              <a:rPr lang="en-US" altLang="zh-TW" sz="3200" dirty="0">
                <a:latin typeface="標楷體" panose="03000509000000000000" pitchFamily="65" charset="-120"/>
                <a:ea typeface="標楷體" panose="03000509000000000000" pitchFamily="65" charset="-120"/>
              </a:rPr>
              <a:t>80%</a:t>
            </a:r>
            <a:r>
              <a:rPr lang="zh-TW" altLang="en-US" sz="3200" dirty="0">
                <a:latin typeface="標楷體" panose="03000509000000000000" pitchFamily="65" charset="-120"/>
                <a:ea typeface="標楷體" panose="03000509000000000000" pitchFamily="65" charset="-120"/>
              </a:rPr>
              <a:t>的高中生對跟蹤騷擾相關知識</a:t>
            </a:r>
            <a:r>
              <a:rPr lang="zh-TW" altLang="en-US" sz="3200" dirty="0" smtClean="0">
                <a:latin typeface="標楷體" panose="03000509000000000000" pitchFamily="65" charset="-120"/>
                <a:ea typeface="標楷體" panose="03000509000000000000" pitchFamily="65" charset="-120"/>
              </a:rPr>
              <a:t>（定</a:t>
            </a:r>
            <a:endParaRPr lang="en-US" altLang="zh-TW" sz="3200" dirty="0" smtClean="0">
              <a:latin typeface="標楷體" panose="03000509000000000000" pitchFamily="65" charset="-120"/>
              <a:ea typeface="標楷體" panose="03000509000000000000" pitchFamily="65" charset="-120"/>
            </a:endParaRPr>
          </a:p>
          <a:p>
            <a:pPr defTabSz="609585"/>
            <a:r>
              <a:rPr lang="zh-TW" altLang="en-US" sz="3200" dirty="0" smtClean="0">
                <a:latin typeface="標楷體" panose="03000509000000000000" pitchFamily="65" charset="-120"/>
                <a:ea typeface="標楷體" panose="03000509000000000000" pitchFamily="65" charset="-120"/>
              </a:rPr>
              <a:t>        義、形式</a:t>
            </a:r>
            <a:r>
              <a:rPr lang="zh-TW" altLang="en-US" sz="3200" dirty="0">
                <a:latin typeface="標楷體" panose="03000509000000000000" pitchFamily="65" charset="-120"/>
                <a:ea typeface="標楷體" panose="03000509000000000000" pitchFamily="65" charset="-120"/>
              </a:rPr>
              <a:t>、自我保護、法案）有所了解</a:t>
            </a:r>
          </a:p>
        </p:txBody>
      </p:sp>
      <p:sp>
        <p:nvSpPr>
          <p:cNvPr id="8" name="椭圆 19"/>
          <p:cNvSpPr/>
          <p:nvPr/>
        </p:nvSpPr>
        <p:spPr>
          <a:xfrm>
            <a:off x="11315700" y="6077205"/>
            <a:ext cx="700088" cy="67352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smtClean="0">
                <a:solidFill>
                  <a:schemeClr val="bg1"/>
                </a:solidFill>
              </a:rPr>
              <a:t>5</a:t>
            </a:r>
            <a:endParaRPr kumimoji="1" lang="zh-CN" altLang="en-US" sz="3600" b="1" dirty="0">
              <a:solidFill>
                <a:schemeClr val="bg1"/>
              </a:solidFill>
            </a:endParaRPr>
          </a:p>
        </p:txBody>
      </p:sp>
    </p:spTree>
    <p:extLst>
      <p:ext uri="{BB962C8B-B14F-4D97-AF65-F5344CB8AC3E}">
        <p14:creationId xmlns="" xmlns:p14="http://schemas.microsoft.com/office/powerpoint/2010/main" val="1755115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1"/>
          <p:cNvSpPr txBox="1">
            <a:spLocks/>
          </p:cNvSpPr>
          <p:nvPr/>
        </p:nvSpPr>
        <p:spPr>
          <a:xfrm>
            <a:off x="531385" y="843640"/>
            <a:ext cx="5601366" cy="720327"/>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a:solidFill>
                  <a:schemeClr val="tx1"/>
                </a:solidFill>
                <a:latin typeface="標楷體" panose="03000509000000000000" pitchFamily="65" charset="-120"/>
                <a:ea typeface="標楷體" panose="03000509000000000000" pitchFamily="65" charset="-120"/>
              </a:rPr>
              <a:t>目標</a:t>
            </a:r>
            <a:r>
              <a:rPr lang="zh-TW" altLang="en-US" sz="4000" dirty="0" smtClean="0">
                <a:solidFill>
                  <a:schemeClr val="tx1"/>
                </a:solidFill>
                <a:latin typeface="標楷體" panose="03000509000000000000" pitchFamily="65" charset="-120"/>
                <a:ea typeface="標楷體" panose="03000509000000000000" pitchFamily="65" charset="-120"/>
              </a:rPr>
              <a:t>目的</a:t>
            </a:r>
            <a:r>
              <a:rPr lang="en-US" altLang="zh-TW" sz="4000" dirty="0" smtClean="0">
                <a:solidFill>
                  <a:schemeClr val="tx1"/>
                </a:solidFill>
                <a:latin typeface="標楷體" panose="03000509000000000000" pitchFamily="65" charset="-120"/>
                <a:ea typeface="標楷體" panose="03000509000000000000" pitchFamily="65" charset="-120"/>
              </a:rPr>
              <a:t>(2/2)</a:t>
            </a:r>
            <a:endParaRPr lang="zh-TW" altLang="en-US" sz="4000" dirty="0">
              <a:solidFill>
                <a:schemeClr val="tx1"/>
              </a:solidFill>
              <a:latin typeface="標楷體" panose="03000509000000000000" pitchFamily="65" charset="-120"/>
              <a:ea typeface="標楷體" panose="03000509000000000000" pitchFamily="65" charset="-120"/>
            </a:endParaRPr>
          </a:p>
        </p:txBody>
      </p:sp>
      <p:sp>
        <p:nvSpPr>
          <p:cNvPr id="4" name="矩形 3"/>
          <p:cNvSpPr/>
          <p:nvPr/>
        </p:nvSpPr>
        <p:spPr>
          <a:xfrm>
            <a:off x="531383" y="1752362"/>
            <a:ext cx="10212815" cy="584775"/>
          </a:xfrm>
          <a:prstGeom prst="rect">
            <a:avLst/>
          </a:prstGeom>
        </p:spPr>
        <p:txBody>
          <a:bodyPr wrap="square">
            <a:spAutoFit/>
          </a:bodyPr>
          <a:lstStyle/>
          <a:p>
            <a:pPr defTabSz="609585"/>
            <a:r>
              <a:rPr lang="zh-TW" altLang="en-US" sz="3200" dirty="0">
                <a:latin typeface="標楷體" panose="03000509000000000000" pitchFamily="65" charset="-120"/>
                <a:ea typeface="標楷體" panose="03000509000000000000" pitchFamily="65" charset="-120"/>
              </a:rPr>
              <a:t>目標</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：提升一般民眾、高中生反跟蹤騷擾之意識</a:t>
            </a:r>
          </a:p>
        </p:txBody>
      </p:sp>
      <p:sp>
        <p:nvSpPr>
          <p:cNvPr id="5" name="矩形 4"/>
          <p:cNvSpPr/>
          <p:nvPr/>
        </p:nvSpPr>
        <p:spPr>
          <a:xfrm>
            <a:off x="531383" y="2525532"/>
            <a:ext cx="9717857" cy="584775"/>
          </a:xfrm>
          <a:prstGeom prst="rect">
            <a:avLst/>
          </a:prstGeom>
        </p:spPr>
        <p:txBody>
          <a:bodyPr wrap="square">
            <a:spAutoFit/>
          </a:bodyPr>
          <a:lstStyle/>
          <a:p>
            <a:pPr defTabSz="609585"/>
            <a:r>
              <a:rPr lang="zh-TW" altLang="en-US" sz="3200" dirty="0">
                <a:latin typeface="標楷體" panose="03000509000000000000" pitchFamily="65" charset="-120"/>
                <a:ea typeface="標楷體" panose="03000509000000000000" pitchFamily="65" charset="-120"/>
              </a:rPr>
              <a:t>目的</a:t>
            </a:r>
            <a:r>
              <a:rPr lang="en-US" altLang="zh-TW" sz="3200" dirty="0">
                <a:latin typeface="標楷體" panose="03000509000000000000" pitchFamily="65" charset="-120"/>
                <a:ea typeface="標楷體" panose="03000509000000000000" pitchFamily="65" charset="-120"/>
              </a:rPr>
              <a:t>2.1</a:t>
            </a:r>
            <a:r>
              <a:rPr lang="zh-TW" altLang="en-US" sz="3200" dirty="0">
                <a:latin typeface="標楷體" panose="03000509000000000000" pitchFamily="65" charset="-120"/>
                <a:ea typeface="標楷體" panose="03000509000000000000" pitchFamily="65" charset="-120"/>
              </a:rPr>
              <a:t>：總宣導人次達到</a:t>
            </a:r>
            <a:r>
              <a:rPr lang="en-US" altLang="zh-TW" sz="3200" dirty="0">
                <a:latin typeface="標楷體" panose="03000509000000000000" pitchFamily="65" charset="-120"/>
                <a:ea typeface="標楷體" panose="03000509000000000000" pitchFamily="65" charset="-120"/>
              </a:rPr>
              <a:t>700</a:t>
            </a:r>
            <a:r>
              <a:rPr lang="zh-TW" altLang="en-US" sz="3200" dirty="0">
                <a:latin typeface="標楷體" panose="03000509000000000000" pitchFamily="65" charset="-120"/>
                <a:ea typeface="標楷體" panose="03000509000000000000" pitchFamily="65" charset="-120"/>
              </a:rPr>
              <a:t>人次</a:t>
            </a:r>
          </a:p>
        </p:txBody>
      </p:sp>
      <p:sp>
        <p:nvSpPr>
          <p:cNvPr id="6" name="矩形 5"/>
          <p:cNvSpPr/>
          <p:nvPr/>
        </p:nvSpPr>
        <p:spPr>
          <a:xfrm>
            <a:off x="531382" y="3298702"/>
            <a:ext cx="9717857" cy="584775"/>
          </a:xfrm>
          <a:prstGeom prst="rect">
            <a:avLst/>
          </a:prstGeom>
        </p:spPr>
        <p:txBody>
          <a:bodyPr wrap="square">
            <a:spAutoFit/>
          </a:bodyPr>
          <a:lstStyle/>
          <a:p>
            <a:pPr defTabSz="609585"/>
            <a:r>
              <a:rPr lang="zh-TW" altLang="en-US" sz="3200" dirty="0">
                <a:latin typeface="標楷體" panose="03000509000000000000" pitchFamily="65" charset="-120"/>
                <a:ea typeface="標楷體" panose="03000509000000000000" pitchFamily="65" charset="-120"/>
              </a:rPr>
              <a:t>目的</a:t>
            </a:r>
            <a:r>
              <a:rPr lang="en-US" altLang="zh-TW" sz="3200" dirty="0">
                <a:latin typeface="標楷體" panose="03000509000000000000" pitchFamily="65" charset="-120"/>
                <a:ea typeface="標楷體" panose="03000509000000000000" pitchFamily="65" charset="-120"/>
              </a:rPr>
              <a:t>2.2</a:t>
            </a:r>
            <a:r>
              <a:rPr lang="zh-TW" altLang="en-US" sz="3200" dirty="0">
                <a:latin typeface="標楷體" panose="03000509000000000000" pitchFamily="65" charset="-120"/>
                <a:ea typeface="標楷體" panose="03000509000000000000" pitchFamily="65" charset="-120"/>
              </a:rPr>
              <a:t>：粉絲專頁按讚人數達到</a:t>
            </a:r>
            <a:r>
              <a:rPr lang="en-US" altLang="zh-TW" sz="3200" dirty="0">
                <a:latin typeface="標楷體" panose="03000509000000000000" pitchFamily="65" charset="-120"/>
                <a:ea typeface="標楷體" panose="03000509000000000000" pitchFamily="65" charset="-120"/>
              </a:rPr>
              <a:t>500</a:t>
            </a:r>
            <a:r>
              <a:rPr lang="zh-TW" altLang="en-US" sz="3200" dirty="0">
                <a:latin typeface="標楷體" panose="03000509000000000000" pitchFamily="65" charset="-120"/>
                <a:ea typeface="標楷體" panose="03000509000000000000" pitchFamily="65" charset="-120"/>
              </a:rPr>
              <a:t>人次以上</a:t>
            </a:r>
          </a:p>
        </p:txBody>
      </p:sp>
      <p:sp>
        <p:nvSpPr>
          <p:cNvPr id="7" name="矩形 6"/>
          <p:cNvSpPr/>
          <p:nvPr/>
        </p:nvSpPr>
        <p:spPr>
          <a:xfrm>
            <a:off x="531381" y="4071872"/>
            <a:ext cx="9717857" cy="1077218"/>
          </a:xfrm>
          <a:prstGeom prst="rect">
            <a:avLst/>
          </a:prstGeom>
        </p:spPr>
        <p:txBody>
          <a:bodyPr wrap="square">
            <a:spAutoFit/>
          </a:bodyPr>
          <a:lstStyle/>
          <a:p>
            <a:pPr defTabSz="609585"/>
            <a:r>
              <a:rPr lang="zh-TW" altLang="en-US" sz="3200" dirty="0">
                <a:latin typeface="標楷體" panose="03000509000000000000" pitchFamily="65" charset="-120"/>
                <a:ea typeface="標楷體" panose="03000509000000000000" pitchFamily="65" charset="-120"/>
              </a:rPr>
              <a:t>目的</a:t>
            </a:r>
            <a:r>
              <a:rPr lang="en-US" altLang="zh-TW" sz="3200" dirty="0">
                <a:latin typeface="標楷體" panose="03000509000000000000" pitchFamily="65" charset="-120"/>
                <a:ea typeface="標楷體" panose="03000509000000000000" pitchFamily="65" charset="-120"/>
              </a:rPr>
              <a:t>2.3</a:t>
            </a:r>
            <a:r>
              <a:rPr lang="zh-TW" altLang="en-US" sz="3200" dirty="0">
                <a:latin typeface="標楷體" panose="03000509000000000000" pitchFamily="65" charset="-120"/>
                <a:ea typeface="標楷體" panose="03000509000000000000" pitchFamily="65" charset="-120"/>
              </a:rPr>
              <a:t>：參與實際</a:t>
            </a:r>
            <a:r>
              <a:rPr lang="zh-TW" altLang="en-US" sz="3200" dirty="0" smtClean="0">
                <a:latin typeface="標楷體" panose="03000509000000000000" pitchFamily="65" charset="-120"/>
                <a:ea typeface="標楷體" panose="03000509000000000000" pitchFamily="65" charset="-120"/>
              </a:rPr>
              <a:t>連署</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跟蹤騷擾防治法</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的民</a:t>
            </a:r>
            <a:endParaRPr lang="en-US" altLang="zh-TW" sz="3200" dirty="0" smtClean="0">
              <a:latin typeface="標楷體" panose="03000509000000000000" pitchFamily="65" charset="-120"/>
              <a:ea typeface="標楷體" panose="03000509000000000000" pitchFamily="65" charset="-120"/>
            </a:endParaRPr>
          </a:p>
          <a:p>
            <a:pPr defTabSz="609585"/>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眾</a:t>
            </a:r>
            <a:r>
              <a:rPr lang="zh-TW" altLang="en-US" sz="3200" dirty="0">
                <a:latin typeface="標楷體" panose="03000509000000000000" pitchFamily="65" charset="-120"/>
                <a:ea typeface="標楷體" panose="03000509000000000000" pitchFamily="65" charset="-120"/>
              </a:rPr>
              <a:t>、高中生達</a:t>
            </a:r>
            <a:r>
              <a:rPr lang="en-US" altLang="zh-TW" sz="3200" dirty="0">
                <a:latin typeface="標楷體" panose="03000509000000000000" pitchFamily="65" charset="-120"/>
                <a:ea typeface="標楷體" panose="03000509000000000000" pitchFamily="65" charset="-120"/>
              </a:rPr>
              <a:t>500</a:t>
            </a:r>
            <a:r>
              <a:rPr lang="zh-TW" altLang="en-US" sz="3200" dirty="0">
                <a:latin typeface="標楷體" panose="03000509000000000000" pitchFamily="65" charset="-120"/>
                <a:ea typeface="標楷體" panose="03000509000000000000" pitchFamily="65" charset="-120"/>
              </a:rPr>
              <a:t>人次以上</a:t>
            </a:r>
          </a:p>
        </p:txBody>
      </p:sp>
      <p:sp>
        <p:nvSpPr>
          <p:cNvPr id="8" name="椭圆 19"/>
          <p:cNvSpPr/>
          <p:nvPr/>
        </p:nvSpPr>
        <p:spPr>
          <a:xfrm>
            <a:off x="11315700" y="6077205"/>
            <a:ext cx="700088" cy="67352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smtClean="0"/>
              <a:t>6</a:t>
            </a:r>
            <a:endParaRPr kumimoji="1" lang="zh-CN" altLang="en-US" sz="3600" b="1" dirty="0"/>
          </a:p>
        </p:txBody>
      </p:sp>
    </p:spTree>
    <p:extLst>
      <p:ext uri="{BB962C8B-B14F-4D97-AF65-F5344CB8AC3E}">
        <p14:creationId xmlns="" xmlns:p14="http://schemas.microsoft.com/office/powerpoint/2010/main" val="2362986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19"/>
          <p:cNvSpPr/>
          <p:nvPr/>
        </p:nvSpPr>
        <p:spPr>
          <a:xfrm>
            <a:off x="11315700" y="6077205"/>
            <a:ext cx="700088" cy="67352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b="1" dirty="0"/>
              <a:t>7</a:t>
            </a:r>
            <a:endParaRPr kumimoji="1" lang="zh-CN" altLang="en-US" sz="3600" b="1" dirty="0"/>
          </a:p>
        </p:txBody>
      </p:sp>
      <p:sp>
        <p:nvSpPr>
          <p:cNvPr id="2" name="文字版面配置區 1"/>
          <p:cNvSpPr>
            <a:spLocks noGrp="1"/>
          </p:cNvSpPr>
          <p:nvPr>
            <p:ph type="body" sz="quarter" idx="10"/>
          </p:nvPr>
        </p:nvSpPr>
        <p:spPr>
          <a:xfrm>
            <a:off x="1313783" y="22623"/>
            <a:ext cx="7366371" cy="1017706"/>
          </a:xfrm>
        </p:spPr>
        <p:txBody>
          <a:bodyPr/>
          <a:lstStyle/>
          <a:p>
            <a:r>
              <a:rPr lang="zh-TW" altLang="en-US" sz="4000" dirty="0">
                <a:latin typeface="標楷體" panose="03000509000000000000" pitchFamily="65" charset="-120"/>
                <a:ea typeface="標楷體" panose="03000509000000000000" pitchFamily="65" charset="-120"/>
              </a:rPr>
              <a:t>服務策略</a:t>
            </a:r>
            <a:endParaRPr lang="zh-TW" altLang="en-US" sz="4000" dirty="0"/>
          </a:p>
        </p:txBody>
      </p:sp>
      <p:graphicFrame>
        <p:nvGraphicFramePr>
          <p:cNvPr id="3" name="內容版面配置區 3"/>
          <p:cNvGraphicFramePr>
            <a:graphicFrameLocks/>
          </p:cNvGraphicFramePr>
          <p:nvPr>
            <p:extLst>
              <p:ext uri="{D42A27DB-BD31-4B8C-83A1-F6EECF244321}">
                <p14:modId xmlns="" xmlns:p14="http://schemas.microsoft.com/office/powerpoint/2010/main" val="2874328436"/>
              </p:ext>
            </p:extLst>
          </p:nvPr>
        </p:nvGraphicFramePr>
        <p:xfrm>
          <a:off x="252290" y="867590"/>
          <a:ext cx="11839697" cy="5420386"/>
        </p:xfrm>
        <a:graphic>
          <a:graphicData uri="http://schemas.openxmlformats.org/drawingml/2006/table">
            <a:tbl>
              <a:tblPr firstRow="1" bandRow="1">
                <a:tableStyleId>{5940675A-B579-460E-94D1-54222C63F5DA}</a:tableStyleId>
              </a:tblPr>
              <a:tblGrid>
                <a:gridCol w="1657770"/>
                <a:gridCol w="2374357"/>
                <a:gridCol w="2416172"/>
                <a:gridCol w="2850077"/>
                <a:gridCol w="2541321"/>
              </a:tblGrid>
              <a:tr h="681859">
                <a:tc>
                  <a:txBody>
                    <a:bodyPr/>
                    <a:lstStyle/>
                    <a:p>
                      <a:pPr algn="ctr"/>
                      <a:r>
                        <a:rPr lang="zh-TW" altLang="en-US" sz="2400" dirty="0" smtClean="0">
                          <a:latin typeface="標楷體" panose="03000509000000000000" pitchFamily="65" charset="-120"/>
                          <a:ea typeface="標楷體" panose="03000509000000000000" pitchFamily="65" charset="-120"/>
                        </a:rPr>
                        <a:t>班級宣導</a:t>
                      </a:r>
                      <a:endParaRPr lang="zh-TW" altLang="en-US" sz="24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zh-TW" altLang="en-US" sz="2400" dirty="0" smtClean="0">
                          <a:latin typeface="標楷體" panose="03000509000000000000" pitchFamily="65" charset="-120"/>
                          <a:ea typeface="標楷體" panose="03000509000000000000" pitchFamily="65" charset="-120"/>
                        </a:rPr>
                        <a:t>年級</a:t>
                      </a:r>
                    </a:p>
                  </a:txBody>
                  <a:tcPr marL="38821" marR="38821" anchor="ctr">
                    <a:solidFill>
                      <a:schemeClr val="bg1"/>
                    </a:solidFill>
                  </a:tcPr>
                </a:tc>
                <a:tc>
                  <a:txBody>
                    <a:bodyPr/>
                    <a:lstStyle/>
                    <a:p>
                      <a:pPr algn="ctr"/>
                      <a:r>
                        <a:rPr lang="zh-TW" altLang="en-US" sz="2400" dirty="0" smtClean="0">
                          <a:latin typeface="標楷體" panose="03000509000000000000" pitchFamily="65" charset="-120"/>
                          <a:ea typeface="標楷體" panose="03000509000000000000" pitchFamily="65" charset="-120"/>
                        </a:rPr>
                        <a:t>對象</a:t>
                      </a:r>
                      <a:endParaRPr lang="zh-TW" altLang="en-US" sz="24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zh-TW" altLang="en-US" sz="2400" dirty="0" smtClean="0">
                          <a:latin typeface="標楷體" panose="03000509000000000000" pitchFamily="65" charset="-120"/>
                          <a:ea typeface="標楷體" panose="03000509000000000000" pitchFamily="65" charset="-120"/>
                        </a:rPr>
                        <a:t>宣導內容</a:t>
                      </a:r>
                      <a:endParaRPr lang="zh-TW" altLang="en-US" sz="24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zh-TW" altLang="en-US" sz="2400" dirty="0" smtClean="0">
                          <a:latin typeface="標楷體" panose="03000509000000000000" pitchFamily="65" charset="-120"/>
                          <a:ea typeface="標楷體" panose="03000509000000000000" pitchFamily="65" charset="-120"/>
                        </a:rPr>
                        <a:t>策略方法</a:t>
                      </a:r>
                      <a:endParaRPr lang="zh-TW" altLang="en-US" sz="2400" dirty="0">
                        <a:latin typeface="標楷體" panose="03000509000000000000" pitchFamily="65" charset="-120"/>
                        <a:ea typeface="標楷體" panose="03000509000000000000" pitchFamily="65" charset="-120"/>
                      </a:endParaRPr>
                    </a:p>
                  </a:txBody>
                  <a:tcPr marL="38821" marR="38821" anchor="ctr">
                    <a:solidFill>
                      <a:schemeClr val="bg1"/>
                    </a:solidFill>
                  </a:tcPr>
                </a:tc>
              </a:tr>
              <a:tr h="660691">
                <a:tc rowSpan="3">
                  <a:txBody>
                    <a:bodyPr/>
                    <a:lstStyle/>
                    <a:p>
                      <a:pPr algn="ctr"/>
                      <a:r>
                        <a:rPr lang="zh-TW" altLang="en-US" sz="2000" dirty="0" smtClean="0">
                          <a:latin typeface="標楷體" panose="03000509000000000000" pitchFamily="65" charset="-120"/>
                          <a:ea typeface="標楷體" panose="03000509000000000000" pitchFamily="65" charset="-120"/>
                        </a:rPr>
                        <a:t>埔里高工</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zh-TW" altLang="en-US" sz="2000" dirty="0" smtClean="0">
                          <a:latin typeface="標楷體" panose="03000509000000000000" pitchFamily="65" charset="-120"/>
                          <a:ea typeface="標楷體" panose="03000509000000000000" pitchFamily="65" charset="-120"/>
                        </a:rPr>
                        <a:t>一年級</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共兩班</a:t>
                      </a:r>
                      <a:r>
                        <a:rPr lang="en-US" altLang="zh-TW" sz="2000" dirty="0" smtClean="0">
                          <a:latin typeface="標楷體" panose="03000509000000000000" pitchFamily="65" charset="-120"/>
                          <a:ea typeface="標楷體" panose="03000509000000000000" pitchFamily="65" charset="-120"/>
                        </a:rPr>
                        <a:t>)</a:t>
                      </a:r>
                    </a:p>
                  </a:txBody>
                  <a:tcPr marL="38821" marR="38821" anchor="ctr">
                    <a:solidFill>
                      <a:schemeClr val="bg1"/>
                    </a:solidFill>
                  </a:tcPr>
                </a:tc>
                <a:tc rowSpan="3">
                  <a:txBody>
                    <a:bodyPr/>
                    <a:lstStyle/>
                    <a:p>
                      <a:pPr algn="ctr"/>
                      <a:r>
                        <a:rPr lang="zh-TW" altLang="en-US" sz="2000" dirty="0" smtClean="0">
                          <a:latin typeface="標楷體" panose="03000509000000000000" pitchFamily="65" charset="-120"/>
                          <a:ea typeface="標楷體" panose="03000509000000000000" pitchFamily="65" charset="-120"/>
                        </a:rPr>
                        <a:t>埔里高工教師、學生</a:t>
                      </a:r>
                    </a:p>
                  </a:txBody>
                  <a:tcPr marL="38821" marR="38821" anchor="ctr">
                    <a:solidFill>
                      <a:schemeClr val="bg1"/>
                    </a:solidFill>
                  </a:tcPr>
                </a:tc>
                <a:tc rowSpan="6">
                  <a:txBody>
                    <a:bodyPr/>
                    <a:lstStyle/>
                    <a:p>
                      <a:pPr marL="457200" indent="-457200">
                        <a:buFont typeface="+mj-lt"/>
                        <a:buAutoNum type="arabicPeriod"/>
                      </a:pPr>
                      <a:r>
                        <a:rPr lang="zh-TW" altLang="en-US" sz="2000" dirty="0" smtClean="0">
                          <a:latin typeface="標楷體" panose="03000509000000000000" pitchFamily="65" charset="-120"/>
                          <a:ea typeface="標楷體" panose="03000509000000000000" pitchFamily="65" charset="-120"/>
                        </a:rPr>
                        <a:t>宣導跟蹤騷擾形式、求助管道</a:t>
                      </a:r>
                      <a:endParaRPr lang="en-US" altLang="zh-TW" sz="2000" dirty="0" smtClean="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000" dirty="0" smtClean="0">
                          <a:latin typeface="標楷體" panose="03000509000000000000" pitchFamily="65" charset="-120"/>
                          <a:ea typeface="標楷體" panose="03000509000000000000" pitchFamily="65" charset="-120"/>
                        </a:rPr>
                        <a:t>介紹跟蹤騷擾防治法法案</a:t>
                      </a:r>
                      <a:endParaRPr lang="en-US" altLang="zh-TW" sz="2000" dirty="0" smtClean="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000" dirty="0" smtClean="0">
                          <a:latin typeface="標楷體" panose="03000509000000000000" pitchFamily="65" charset="-120"/>
                          <a:ea typeface="標楷體" panose="03000509000000000000" pitchFamily="65" charset="-120"/>
                        </a:rPr>
                        <a:t>連署跟蹤騷擾防治法法案</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rowSpan="6">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zh-TW" altLang="en-US" sz="2000" dirty="0" smtClean="0">
                          <a:latin typeface="標楷體" panose="03000509000000000000" pitchFamily="65" charset="-120"/>
                          <a:ea typeface="標楷體" panose="03000509000000000000" pitchFamily="65" charset="-120"/>
                        </a:rPr>
                        <a:t>宣導、遊戲、情境劇</a:t>
                      </a:r>
                    </a:p>
                  </a:txBody>
                  <a:tcPr marL="38821" marR="38821" anchor="ctr">
                    <a:solidFill>
                      <a:schemeClr val="bg1"/>
                    </a:solidFill>
                  </a:tcPr>
                </a:tc>
              </a:tr>
              <a:tr h="660691">
                <a:tc v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38821" marR="3882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二年級</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共兩班</a:t>
                      </a:r>
                      <a:r>
                        <a:rPr lang="en-US" altLang="zh-TW" sz="2000" dirty="0" smtClean="0">
                          <a:latin typeface="標楷體" panose="03000509000000000000" pitchFamily="65" charset="-120"/>
                          <a:ea typeface="標楷體" panose="03000509000000000000" pitchFamily="65" charset="-120"/>
                        </a:rPr>
                        <a:t>)</a:t>
                      </a:r>
                    </a:p>
                  </a:txBody>
                  <a:tcPr marL="38821" marR="38821" anchor="c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smtClean="0">
                        <a:latin typeface="標楷體" panose="03000509000000000000" pitchFamily="65" charset="-120"/>
                        <a:ea typeface="標楷體" panose="03000509000000000000" pitchFamily="65" charset="-120"/>
                      </a:endParaRPr>
                    </a:p>
                  </a:txBody>
                  <a:tcPr marL="38821" marR="38821" anchor="ctr"/>
                </a:tc>
                <a:tc vMerge="1">
                  <a:txBody>
                    <a:bodyPr/>
                    <a:lstStyle/>
                    <a:p>
                      <a:endParaRPr lang="zh-TW" altLang="en-US"/>
                    </a:p>
                  </a:txBody>
                  <a:tcPr/>
                </a:tc>
                <a:tc vMerge="1">
                  <a:txBody>
                    <a:bodyPr/>
                    <a:lstStyle/>
                    <a:p>
                      <a:endParaRPr lang="zh-TW" altLang="en-US"/>
                    </a:p>
                  </a:txBody>
                  <a:tcPr/>
                </a:tc>
              </a:tr>
              <a:tr h="860556">
                <a:tc v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38821" marR="3882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三年級</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共兩班</a:t>
                      </a:r>
                      <a:r>
                        <a:rPr lang="en-US" altLang="zh-TW" sz="2000" dirty="0" smtClean="0">
                          <a:latin typeface="標楷體" panose="03000509000000000000" pitchFamily="65" charset="-120"/>
                          <a:ea typeface="標楷體" panose="03000509000000000000" pitchFamily="65" charset="-120"/>
                        </a:rPr>
                        <a:t>)</a:t>
                      </a:r>
                    </a:p>
                  </a:txBody>
                  <a:tcPr marL="38821" marR="38821" anchor="c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smtClean="0">
                        <a:latin typeface="標楷體" panose="03000509000000000000" pitchFamily="65" charset="-120"/>
                        <a:ea typeface="標楷體" panose="03000509000000000000" pitchFamily="65" charset="-120"/>
                      </a:endParaRPr>
                    </a:p>
                  </a:txBody>
                  <a:tcPr marL="38821" marR="38821" anchor="ctr"/>
                </a:tc>
                <a:tc vMerge="1">
                  <a:txBody>
                    <a:bodyPr/>
                    <a:lstStyle/>
                    <a:p>
                      <a:endParaRPr lang="zh-TW" altLang="en-US" dirty="0"/>
                    </a:p>
                  </a:txBody>
                  <a:tcPr/>
                </a:tc>
                <a:tc vMerge="1">
                  <a:txBody>
                    <a:bodyPr/>
                    <a:lstStyle/>
                    <a:p>
                      <a:endParaRPr lang="zh-TW" altLang="en-US"/>
                    </a:p>
                  </a:txBody>
                  <a:tcPr/>
                </a:tc>
              </a:tr>
              <a:tr h="660691">
                <a:tc rowSpan="3">
                  <a:txBody>
                    <a:bodyPr/>
                    <a:lstStyle/>
                    <a:p>
                      <a:pPr algn="ctr"/>
                      <a:r>
                        <a:rPr lang="zh-TW" altLang="en-US" sz="2000" dirty="0" smtClean="0">
                          <a:latin typeface="標楷體" panose="03000509000000000000" pitchFamily="65" charset="-120"/>
                          <a:ea typeface="標楷體" panose="03000509000000000000" pitchFamily="65" charset="-120"/>
                        </a:rPr>
                        <a:t>暨大附中</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zh-TW" altLang="en-US" sz="2000" dirty="0" smtClean="0">
                          <a:latin typeface="標楷體" panose="03000509000000000000" pitchFamily="65" charset="-120"/>
                          <a:ea typeface="標楷體" panose="03000509000000000000" pitchFamily="65" charset="-120"/>
                        </a:rPr>
                        <a:t>一年級</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共兩班</a:t>
                      </a:r>
                      <a:r>
                        <a:rPr lang="en-US" altLang="zh-TW" sz="2000" dirty="0" smtClean="0">
                          <a:latin typeface="標楷體" panose="03000509000000000000" pitchFamily="65" charset="-120"/>
                          <a:ea typeface="標楷體" panose="03000509000000000000" pitchFamily="65" charset="-120"/>
                        </a:rPr>
                        <a:t>)</a:t>
                      </a:r>
                    </a:p>
                  </a:txBody>
                  <a:tcPr marL="38821" marR="38821" anchor="ctr">
                    <a:solidFill>
                      <a:schemeClr val="bg1"/>
                    </a:solidFill>
                  </a:tcPr>
                </a:tc>
                <a:tc rowSpan="3">
                  <a:txBody>
                    <a:bodyPr/>
                    <a:lstStyle/>
                    <a:p>
                      <a:pPr algn="ctr"/>
                      <a:r>
                        <a:rPr lang="zh-TW" altLang="en-US" sz="2000" dirty="0" smtClean="0">
                          <a:latin typeface="標楷體" panose="03000509000000000000" pitchFamily="65" charset="-120"/>
                          <a:ea typeface="標楷體" panose="03000509000000000000" pitchFamily="65" charset="-120"/>
                        </a:rPr>
                        <a:t>暨大附中教師、學生</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vMerge="1">
                  <a:txBody>
                    <a:bodyPr/>
                    <a:lstStyle/>
                    <a:p>
                      <a:endParaRPr lang="zh-TW" altLang="en-US" dirty="0"/>
                    </a:p>
                  </a:txBody>
                  <a:tcPr/>
                </a:tc>
                <a:tc vMerge="1">
                  <a:txBody>
                    <a:bodyPr/>
                    <a:lstStyle/>
                    <a:p>
                      <a:endParaRPr lang="zh-TW" altLang="en-US"/>
                    </a:p>
                  </a:txBody>
                  <a:tcPr/>
                </a:tc>
              </a:tr>
              <a:tr h="947949">
                <a:tc v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38821" marR="3882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二年級</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共兩班</a:t>
                      </a:r>
                      <a:r>
                        <a:rPr lang="en-US" altLang="zh-TW" sz="2000" dirty="0" smtClean="0">
                          <a:latin typeface="標楷體" panose="03000509000000000000" pitchFamily="65" charset="-120"/>
                          <a:ea typeface="標楷體" panose="03000509000000000000" pitchFamily="65" charset="-120"/>
                        </a:rPr>
                        <a:t>)</a:t>
                      </a:r>
                    </a:p>
                  </a:txBody>
                  <a:tcPr marL="38821" marR="38821" anchor="ctr">
                    <a:solidFill>
                      <a:schemeClr val="bg1"/>
                    </a:solidFill>
                  </a:tcPr>
                </a:tc>
                <a:tc vMerge="1">
                  <a:txBody>
                    <a:bodyPr/>
                    <a:lstStyle/>
                    <a:p>
                      <a:pPr algn="ctr"/>
                      <a:endParaRPr lang="zh-TW" altLang="en-US" sz="2000" dirty="0" smtClean="0">
                        <a:latin typeface="標楷體" panose="03000509000000000000" pitchFamily="65" charset="-120"/>
                        <a:ea typeface="標楷體" panose="03000509000000000000" pitchFamily="65" charset="-120"/>
                      </a:endParaRPr>
                    </a:p>
                  </a:txBody>
                  <a:tcPr marL="38821" marR="38821" anchor="ctr"/>
                </a:tc>
                <a:tc vMerge="1">
                  <a:txBody>
                    <a:bodyPr/>
                    <a:lstStyle/>
                    <a:p>
                      <a:endParaRPr lang="zh-TW" altLang="en-US" dirty="0"/>
                    </a:p>
                  </a:txBody>
                  <a:tcPr/>
                </a:tc>
                <a:tc vMerge="1">
                  <a:txBody>
                    <a:bodyPr/>
                    <a:lstStyle/>
                    <a:p>
                      <a:endParaRPr lang="zh-TW" altLang="en-US"/>
                    </a:p>
                  </a:txBody>
                  <a:tcPr/>
                </a:tc>
              </a:tr>
              <a:tr h="947949">
                <a:tc v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38821" marR="3882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三年級</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共兩班</a:t>
                      </a:r>
                      <a:r>
                        <a:rPr lang="en-US" altLang="zh-TW" sz="2000" dirty="0" smtClean="0">
                          <a:latin typeface="標楷體" panose="03000509000000000000" pitchFamily="65" charset="-120"/>
                          <a:ea typeface="標楷體" panose="03000509000000000000" pitchFamily="65" charset="-120"/>
                        </a:rPr>
                        <a:t>)</a:t>
                      </a:r>
                    </a:p>
                  </a:txBody>
                  <a:tcPr marL="38821" marR="38821" anchor="ctr">
                    <a:solidFill>
                      <a:schemeClr val="bg1"/>
                    </a:solidFill>
                  </a:tcPr>
                </a:tc>
                <a:tc v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38821" marR="38821" anchor="ctr"/>
                </a:tc>
                <a:tc vMerge="1">
                  <a:txBody>
                    <a:bodyPr/>
                    <a:lstStyle/>
                    <a:p>
                      <a:endParaRPr lang="zh-TW" altLang="en-US" dirty="0"/>
                    </a:p>
                  </a:txBody>
                  <a:tcPr/>
                </a:tc>
                <a:tc vMerge="1">
                  <a:txBody>
                    <a:bodyPr/>
                    <a:lstStyle/>
                    <a:p>
                      <a:endParaRPr lang="zh-TW" altLang="en-US"/>
                    </a:p>
                  </a:txBody>
                  <a:tcPr/>
                </a:tc>
              </a:tr>
            </a:tbl>
          </a:graphicData>
        </a:graphic>
      </p:graphicFrame>
      <p:graphicFrame>
        <p:nvGraphicFramePr>
          <p:cNvPr id="4" name="內容版面配置區 3"/>
          <p:cNvGraphicFramePr>
            <a:graphicFrameLocks/>
          </p:cNvGraphicFramePr>
          <p:nvPr>
            <p:extLst>
              <p:ext uri="{D42A27DB-BD31-4B8C-83A1-F6EECF244321}">
                <p14:modId xmlns="" xmlns:p14="http://schemas.microsoft.com/office/powerpoint/2010/main" val="3440980439"/>
              </p:ext>
            </p:extLst>
          </p:nvPr>
        </p:nvGraphicFramePr>
        <p:xfrm>
          <a:off x="252290" y="867590"/>
          <a:ext cx="11875322" cy="5404623"/>
        </p:xfrm>
        <a:graphic>
          <a:graphicData uri="http://schemas.openxmlformats.org/drawingml/2006/table">
            <a:tbl>
              <a:tblPr firstRow="1" bandRow="1">
                <a:tableStyleId>{5940675A-B579-460E-94D1-54222C63F5DA}</a:tableStyleId>
              </a:tblPr>
              <a:tblGrid>
                <a:gridCol w="2408959"/>
                <a:gridCol w="932110"/>
                <a:gridCol w="2384749"/>
                <a:gridCol w="2776914"/>
                <a:gridCol w="3372590"/>
              </a:tblGrid>
              <a:tr h="735858">
                <a:tc>
                  <a:txBody>
                    <a:bodyPr/>
                    <a:lstStyle/>
                    <a:p>
                      <a:pPr algn="ctr"/>
                      <a:r>
                        <a:rPr lang="zh-TW" altLang="en-US" sz="2400" dirty="0" smtClean="0">
                          <a:latin typeface="標楷體" panose="03000509000000000000" pitchFamily="65" charset="-120"/>
                          <a:ea typeface="標楷體" panose="03000509000000000000" pitchFamily="65" charset="-120"/>
                        </a:rPr>
                        <a:t>行動宣導地點</a:t>
                      </a:r>
                      <a:endParaRPr lang="zh-TW" altLang="en-US" sz="24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zh-TW" altLang="en-US" sz="2400" dirty="0" smtClean="0">
                          <a:latin typeface="標楷體" panose="03000509000000000000" pitchFamily="65" charset="-120"/>
                          <a:ea typeface="標楷體" panose="03000509000000000000" pitchFamily="65" charset="-120"/>
                        </a:rPr>
                        <a:t>次數</a:t>
                      </a:r>
                      <a:endParaRPr lang="zh-TW" altLang="en-US" sz="24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zh-TW" altLang="en-US" sz="2400" dirty="0" smtClean="0">
                          <a:latin typeface="標楷體" panose="03000509000000000000" pitchFamily="65" charset="-120"/>
                          <a:ea typeface="標楷體" panose="03000509000000000000" pitchFamily="65" charset="-120"/>
                        </a:rPr>
                        <a:t>對象</a:t>
                      </a:r>
                      <a:endParaRPr lang="zh-TW" altLang="en-US" sz="24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zh-TW" altLang="en-US" sz="2400" dirty="0" smtClean="0">
                          <a:latin typeface="標楷體" panose="03000509000000000000" pitchFamily="65" charset="-120"/>
                          <a:ea typeface="標楷體" panose="03000509000000000000" pitchFamily="65" charset="-120"/>
                        </a:rPr>
                        <a:t>宣導內容</a:t>
                      </a:r>
                      <a:endParaRPr lang="zh-TW" altLang="en-US" sz="24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zh-TW" altLang="en-US" sz="2400" dirty="0" smtClean="0">
                          <a:latin typeface="標楷體" panose="03000509000000000000" pitchFamily="65" charset="-120"/>
                          <a:ea typeface="標楷體" panose="03000509000000000000" pitchFamily="65" charset="-120"/>
                        </a:rPr>
                        <a:t>策略方法</a:t>
                      </a:r>
                      <a:endParaRPr lang="zh-TW" altLang="en-US" sz="2400" dirty="0">
                        <a:latin typeface="標楷體" panose="03000509000000000000" pitchFamily="65" charset="-120"/>
                        <a:ea typeface="標楷體" panose="03000509000000000000" pitchFamily="65" charset="-120"/>
                      </a:endParaRPr>
                    </a:p>
                  </a:txBody>
                  <a:tcPr marL="38821" marR="38821" anchor="ctr">
                    <a:solidFill>
                      <a:schemeClr val="bg1"/>
                    </a:solidFill>
                  </a:tcPr>
                </a:tc>
              </a:tr>
              <a:tr h="615732">
                <a:tc>
                  <a:txBody>
                    <a:bodyPr/>
                    <a:lstStyle/>
                    <a:p>
                      <a:pPr algn="ctr"/>
                      <a:r>
                        <a:rPr lang="zh-TW" altLang="en-US" sz="2000" dirty="0" smtClean="0">
                          <a:latin typeface="標楷體" panose="03000509000000000000" pitchFamily="65" charset="-120"/>
                          <a:ea typeface="標楷體" panose="03000509000000000000" pitchFamily="65" charset="-120"/>
                        </a:rPr>
                        <a:t>中興新村大會堂</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次</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en-US" altLang="zh-TW" sz="2000" dirty="0" smtClean="0">
                          <a:latin typeface="標楷體" panose="03000509000000000000" pitchFamily="65" charset="-120"/>
                          <a:ea typeface="標楷體" panose="03000509000000000000" pitchFamily="65" charset="-120"/>
                        </a:rPr>
                        <a:t>30-50</a:t>
                      </a:r>
                      <a:r>
                        <a:rPr lang="zh-TW" altLang="en-US" sz="2000" dirty="0" smtClean="0">
                          <a:latin typeface="標楷體" panose="03000509000000000000" pitchFamily="65" charset="-120"/>
                          <a:ea typeface="標楷體" panose="03000509000000000000" pitchFamily="65" charset="-120"/>
                        </a:rPr>
                        <a:t>歲左右民眾</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rowSpan="10">
                  <a:txBody>
                    <a:bodyPr/>
                    <a:lstStyle/>
                    <a:p>
                      <a:pPr marL="457200" indent="-457200">
                        <a:buFont typeface="+mj-lt"/>
                        <a:buAutoNum type="arabicPeriod"/>
                      </a:pPr>
                      <a:r>
                        <a:rPr lang="zh-TW" altLang="en-US" sz="2000" dirty="0" smtClean="0">
                          <a:latin typeface="標楷體" panose="03000509000000000000" pitchFamily="65" charset="-120"/>
                          <a:ea typeface="標楷體" panose="03000509000000000000" pitchFamily="65" charset="-120"/>
                        </a:rPr>
                        <a:t>宣導跟蹤騷擾形式、求助管道</a:t>
                      </a:r>
                      <a:endParaRPr lang="en-US" altLang="zh-TW" sz="2000" dirty="0" smtClean="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000" dirty="0" smtClean="0">
                          <a:latin typeface="標楷體" panose="03000509000000000000" pitchFamily="65" charset="-120"/>
                          <a:ea typeface="標楷體" panose="03000509000000000000" pitchFamily="65" charset="-120"/>
                        </a:rPr>
                        <a:t>介紹跟蹤騷擾防治法法案</a:t>
                      </a:r>
                      <a:endParaRPr lang="en-US" altLang="zh-TW" sz="2000" dirty="0" smtClean="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000" dirty="0" smtClean="0">
                          <a:latin typeface="標楷體" panose="03000509000000000000" pitchFamily="65" charset="-120"/>
                          <a:ea typeface="標楷體" panose="03000509000000000000" pitchFamily="65" charset="-120"/>
                        </a:rPr>
                        <a:t>連署跟蹤騷擾防治法法案</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row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zh-TW" altLang="en-US" sz="2000" dirty="0" smtClean="0">
                          <a:latin typeface="標楷體" panose="03000509000000000000" pitchFamily="65" charset="-120"/>
                          <a:ea typeface="標楷體" panose="03000509000000000000" pitchFamily="65" charset="-120"/>
                        </a:rPr>
                        <a:t>行動宣導、行動劇、情境劇、遊戲</a:t>
                      </a:r>
                    </a:p>
                  </a:txBody>
                  <a:tcPr marL="38821" marR="38821" anchor="ctr">
                    <a:solidFill>
                      <a:schemeClr val="bg1"/>
                    </a:solidFill>
                  </a:tcPr>
                </a:tc>
              </a:tr>
              <a:tr h="539243">
                <a:tc>
                  <a:txBody>
                    <a:bodyPr/>
                    <a:lstStyle/>
                    <a:p>
                      <a:pPr algn="ctr"/>
                      <a:r>
                        <a:rPr lang="zh-TW" altLang="en-US" sz="2000" dirty="0" smtClean="0">
                          <a:latin typeface="標楷體" panose="03000509000000000000" pitchFamily="65" charset="-120"/>
                          <a:ea typeface="標楷體" panose="03000509000000000000" pitchFamily="65" charset="-120"/>
                        </a:rPr>
                        <a:t>南投縣文化園區</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次</a:t>
                      </a:r>
                    </a:p>
                  </a:txBody>
                  <a:tcPr marL="38821" marR="38821"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小家庭</a:t>
                      </a:r>
                    </a:p>
                  </a:txBody>
                  <a:tcPr marL="38821" marR="38821" anchor="ctr">
                    <a:solidFill>
                      <a:schemeClr val="bg1"/>
                    </a:solidFill>
                  </a:tcPr>
                </a:tc>
                <a:tc vMerge="1">
                  <a:txBody>
                    <a:bodyPr/>
                    <a:lstStyle/>
                    <a:p>
                      <a:endParaRPr lang="zh-TW" altLang="en-US"/>
                    </a:p>
                  </a:txBody>
                  <a:tcPr/>
                </a:tc>
                <a:tc vMerge="1">
                  <a:txBody>
                    <a:bodyPr/>
                    <a:lstStyle/>
                    <a:p>
                      <a:endParaRPr lang="zh-TW" altLang="en-US"/>
                    </a:p>
                  </a:txBody>
                  <a:tcPr/>
                </a:tc>
              </a:tr>
              <a:tr h="152977">
                <a:tc rowSpan="2">
                  <a:txBody>
                    <a:bodyPr/>
                    <a:lstStyle/>
                    <a:p>
                      <a:pPr algn="ctr"/>
                      <a:r>
                        <a:rPr lang="zh-TW" altLang="en-US" sz="2000" dirty="0" smtClean="0">
                          <a:latin typeface="標楷體" panose="03000509000000000000" pitchFamily="65" charset="-120"/>
                          <a:ea typeface="標楷體" panose="03000509000000000000" pitchFamily="65" charset="-120"/>
                        </a:rPr>
                        <a:t>埔里基督教醫院</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次</a:t>
                      </a:r>
                    </a:p>
                  </a:txBody>
                  <a:tcPr marL="38821" marR="38821" anchor="c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anose="03000509000000000000" pitchFamily="65" charset="-120"/>
                          <a:ea typeface="標楷體" panose="03000509000000000000" pitchFamily="65" charset="-120"/>
                        </a:rPr>
                        <a:t>60</a:t>
                      </a:r>
                      <a:r>
                        <a:rPr lang="zh-TW" altLang="en-US" sz="2000" dirty="0" smtClean="0">
                          <a:latin typeface="標楷體" panose="03000509000000000000" pitchFamily="65" charset="-120"/>
                          <a:ea typeface="標楷體" panose="03000509000000000000" pitchFamily="65" charset="-120"/>
                        </a:rPr>
                        <a:t>歲以上的長輩</a:t>
                      </a:r>
                    </a:p>
                  </a:txBody>
                  <a:tcPr marL="38821" marR="38821" anchor="ctr">
                    <a:solidFill>
                      <a:schemeClr val="bg1"/>
                    </a:solidFill>
                  </a:tcPr>
                </a:tc>
                <a:tc vMerge="1">
                  <a:txBody>
                    <a:bodyPr/>
                    <a:lstStyle/>
                    <a:p>
                      <a:endParaRPr lang="zh-TW" altLang="en-US" dirty="0"/>
                    </a:p>
                  </a:txBody>
                  <a:tcPr/>
                </a:tc>
                <a:tc vMerge="1">
                  <a:txBody>
                    <a:bodyPr/>
                    <a:lstStyle/>
                    <a:p>
                      <a:endParaRPr lang="zh-TW" altLang="en-US"/>
                    </a:p>
                  </a:txBody>
                  <a:tcPr/>
                </a:tc>
              </a:tr>
              <a:tr h="4627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2000" dirty="0" smtClean="0">
                          <a:latin typeface="標楷體" panose="03000509000000000000" pitchFamily="65" charset="-120"/>
                          <a:ea typeface="標楷體" panose="03000509000000000000" pitchFamily="65" charset="-120"/>
                        </a:rPr>
                        <a:t>行動宣導、行動劇</a:t>
                      </a:r>
                    </a:p>
                    <a:p>
                      <a:pPr marL="0" indent="0">
                        <a:buFont typeface="+mj-lt"/>
                        <a:buNone/>
                      </a:pP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r>
              <a:tr h="615732">
                <a:tc>
                  <a:txBody>
                    <a:bodyPr/>
                    <a:lstStyle/>
                    <a:p>
                      <a:pPr algn="ctr"/>
                      <a:r>
                        <a:rPr lang="zh-TW" altLang="en-US" sz="2000" dirty="0" smtClean="0">
                          <a:latin typeface="標楷體" panose="03000509000000000000" pitchFamily="65" charset="-120"/>
                          <a:ea typeface="標楷體" panose="03000509000000000000" pitchFamily="65" charset="-120"/>
                        </a:rPr>
                        <a:t>日月潭伊達邵碼頭</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次</a:t>
                      </a:r>
                    </a:p>
                  </a:txBody>
                  <a:tcPr marL="38821" marR="38821" anchor="ctr">
                    <a:solidFill>
                      <a:schemeClr val="bg1"/>
                    </a:solidFill>
                  </a:tcPr>
                </a:tc>
                <a:tc>
                  <a:txBody>
                    <a:bodyPr/>
                    <a:lstStyle/>
                    <a:p>
                      <a:pPr algn="ctr"/>
                      <a:r>
                        <a:rPr lang="zh-TW" altLang="en-US" sz="2000" dirty="0" smtClean="0">
                          <a:latin typeface="標楷體" panose="03000509000000000000" pitchFamily="65" charset="-120"/>
                          <a:ea typeface="標楷體" panose="03000509000000000000" pitchFamily="65" charset="-120"/>
                        </a:rPr>
                        <a:t>觀光客</a:t>
                      </a:r>
                    </a:p>
                  </a:txBody>
                  <a:tcPr marL="38821" marR="38821" anchor="ctr">
                    <a:solidFill>
                      <a:schemeClr val="bg1"/>
                    </a:solidFill>
                  </a:tcPr>
                </a:tc>
                <a:tc vMerge="1">
                  <a:txBody>
                    <a:bodyPr/>
                    <a:lstStyle/>
                    <a:p>
                      <a:endParaRPr lang="zh-TW" altLang="en-US" dirty="0"/>
                    </a:p>
                  </a:txBody>
                  <a:tcPr/>
                </a:tc>
                <a:tc vMerge="1">
                  <a:txBody>
                    <a:bodyPr/>
                    <a:lstStyle/>
                    <a:p>
                      <a:endParaRPr lang="zh-TW" altLang="en-US"/>
                    </a:p>
                  </a:txBody>
                  <a:tcPr/>
                </a:tc>
              </a:tr>
              <a:tr h="606554">
                <a:tc rowSpan="2">
                  <a:txBody>
                    <a:bodyPr/>
                    <a:lstStyle/>
                    <a:p>
                      <a:pPr algn="ctr"/>
                      <a:r>
                        <a:rPr lang="zh-TW" altLang="en-US" sz="2000" dirty="0" smtClean="0">
                          <a:latin typeface="標楷體" panose="03000509000000000000" pitchFamily="65" charset="-120"/>
                          <a:ea typeface="標楷體" panose="03000509000000000000" pitchFamily="65" charset="-120"/>
                        </a:rPr>
                        <a:t>向山行政暨遊客中心</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rowSpan="2">
                  <a:txBody>
                    <a:bodyPr/>
                    <a:lstStyle/>
                    <a:p>
                      <a:pPr algn="ct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次</a:t>
                      </a:r>
                    </a:p>
                  </a:txBody>
                  <a:tcPr marL="38821" marR="38821" anchor="ctr">
                    <a:solidFill>
                      <a:schemeClr val="bg1"/>
                    </a:solidFill>
                  </a:tcPr>
                </a:tc>
                <a:tc rowSpan="2">
                  <a:txBody>
                    <a:bodyPr/>
                    <a:lstStyle/>
                    <a:p>
                      <a:pPr algn="ctr"/>
                      <a:r>
                        <a:rPr lang="zh-TW" altLang="en-US" sz="2000" dirty="0" smtClean="0">
                          <a:latin typeface="標楷體" panose="03000509000000000000" pitchFamily="65" charset="-120"/>
                          <a:ea typeface="標楷體" panose="03000509000000000000" pitchFamily="65" charset="-120"/>
                        </a:rPr>
                        <a:t>觀光客</a:t>
                      </a:r>
                    </a:p>
                  </a:txBody>
                  <a:tcPr marL="38821" marR="38821" anchor="ctr">
                    <a:solidFill>
                      <a:schemeClr val="bg1"/>
                    </a:solidFill>
                  </a:tcPr>
                </a:tc>
                <a:tc vMerge="1">
                  <a:txBody>
                    <a:bodyPr/>
                    <a:lstStyle/>
                    <a:p>
                      <a:endParaRPr lang="zh-TW" altLang="en-US" dirty="0"/>
                    </a:p>
                  </a:txBody>
                  <a:tcPr/>
                </a:tc>
                <a:tc vMerge="1">
                  <a:txBody>
                    <a:bodyPr/>
                    <a:lstStyle/>
                    <a:p>
                      <a:endParaRPr lang="zh-TW" altLang="en-US"/>
                    </a:p>
                  </a:txBody>
                  <a:tcPr/>
                </a:tc>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zh-TW" altLang="en-US" sz="2000" dirty="0" smtClean="0">
                          <a:latin typeface="標楷體" panose="03000509000000000000" pitchFamily="65" charset="-120"/>
                          <a:ea typeface="標楷體" panose="03000509000000000000" pitchFamily="65" charset="-120"/>
                        </a:rPr>
                        <a:t>行動宣導</a:t>
                      </a:r>
                    </a:p>
                  </a:txBody>
                  <a:tcPr marL="38821" marR="38821" anchor="ctr">
                    <a:solidFill>
                      <a:schemeClr val="bg1"/>
                    </a:solidFill>
                  </a:tcPr>
                </a:tc>
              </a:tr>
              <a:tr h="806953">
                <a:tc rowSpan="2">
                  <a:txBody>
                    <a:bodyPr/>
                    <a:lstStyle/>
                    <a:p>
                      <a:pPr algn="ctr"/>
                      <a:r>
                        <a:rPr lang="zh-TW" altLang="en-US" sz="2000" dirty="0" smtClean="0">
                          <a:latin typeface="標楷體" panose="03000509000000000000" pitchFamily="65" charset="-120"/>
                          <a:ea typeface="標楷體" panose="03000509000000000000" pitchFamily="65" charset="-120"/>
                        </a:rPr>
                        <a:t>埔里城假日觀光夜市</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rowSpan="2">
                  <a:txBody>
                    <a:bodyPr/>
                    <a:lstStyle/>
                    <a:p>
                      <a:pPr algn="ct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次</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rowSpan="2">
                  <a:txBody>
                    <a:bodyPr/>
                    <a:lstStyle/>
                    <a:p>
                      <a:pPr algn="ctr"/>
                      <a:r>
                        <a:rPr lang="zh-TW" altLang="en-US" sz="2000" dirty="0" smtClean="0">
                          <a:latin typeface="標楷體" panose="03000509000000000000" pitchFamily="65" charset="-120"/>
                          <a:ea typeface="標楷體" panose="03000509000000000000" pitchFamily="65" charset="-120"/>
                        </a:rPr>
                        <a:t>學生、在地民眾、觀光客</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vMerge="1">
                  <a:txBody>
                    <a:bodyPr/>
                    <a:lstStyle/>
                    <a:p>
                      <a:endParaRPr lang="zh-TW" altLang="en-US" dirty="0"/>
                    </a:p>
                  </a:txBody>
                  <a:tcPr/>
                </a:tc>
                <a:tc vMerge="1">
                  <a:txBody>
                    <a:bodyPr/>
                    <a:lstStyle/>
                    <a:p>
                      <a:endParaRPr lang="zh-TW" altLang="en-US"/>
                    </a:p>
                  </a:txBody>
                  <a:tcPr/>
                </a:tc>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indent="0">
                        <a:buFont typeface="+mj-lt"/>
                        <a:buNone/>
                      </a:pPr>
                      <a:r>
                        <a:rPr lang="zh-TW" altLang="en-US" sz="2000" dirty="0" smtClean="0">
                          <a:latin typeface="標楷體" panose="03000509000000000000" pitchFamily="65" charset="-120"/>
                          <a:ea typeface="標楷體" panose="03000509000000000000" pitchFamily="65" charset="-120"/>
                        </a:rPr>
                        <a:t>行動宣導、口宣、街頭實驗、行動劇</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r>
              <a:tr h="726579">
                <a:tc>
                  <a:txBody>
                    <a:bodyPr/>
                    <a:lstStyle/>
                    <a:p>
                      <a:pPr algn="ctr"/>
                      <a:r>
                        <a:rPr lang="zh-TW" altLang="en-US" sz="2000" dirty="0" smtClean="0">
                          <a:latin typeface="標楷體" panose="03000509000000000000" pitchFamily="65" charset="-120"/>
                          <a:ea typeface="標楷體" panose="03000509000000000000" pitchFamily="65" charset="-120"/>
                        </a:rPr>
                        <a:t>埔里家樂福</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algn="ct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次</a:t>
                      </a:r>
                      <a:endParaRPr lang="zh-TW" altLang="en-US" sz="2000" dirty="0">
                        <a:latin typeface="標楷體" panose="03000509000000000000" pitchFamily="65" charset="-120"/>
                        <a:ea typeface="標楷體" panose="03000509000000000000" pitchFamily="65" charset="-120"/>
                      </a:endParaRPr>
                    </a:p>
                  </a:txBody>
                  <a:tcPr marL="38821" marR="38821"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學生、在地民眾</a:t>
                      </a:r>
                    </a:p>
                  </a:txBody>
                  <a:tcPr marL="38821" marR="38821" anchor="ctr">
                    <a:solidFill>
                      <a:schemeClr val="bg1"/>
                    </a:solidFill>
                  </a:tcPr>
                </a:tc>
                <a:tc vMerge="1">
                  <a:txBody>
                    <a:bodyPr/>
                    <a:lstStyle/>
                    <a:p>
                      <a:endParaRPr lang="zh-TW" altLang="en-US" dirty="0"/>
                    </a:p>
                  </a:txBody>
                  <a:tcPr/>
                </a:tc>
                <a:tc vMerge="1">
                  <a:txBody>
                    <a:bodyPr/>
                    <a:lstStyle/>
                    <a:p>
                      <a:endParaRPr lang="zh-TW" altLang="en-US"/>
                    </a:p>
                  </a:txBody>
                  <a:tcPr/>
                </a:tc>
              </a:tr>
            </a:tbl>
          </a:graphicData>
        </a:graphic>
      </p:graphicFrame>
    </p:spTree>
    <p:extLst>
      <p:ext uri="{BB962C8B-B14F-4D97-AF65-F5344CB8AC3E}">
        <p14:creationId xmlns="" xmlns:p14="http://schemas.microsoft.com/office/powerpoint/2010/main" val="25415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86">
      <a:dk1>
        <a:srgbClr val="000000"/>
      </a:dk1>
      <a:lt1>
        <a:srgbClr val="FFFFFF"/>
      </a:lt1>
      <a:dk2>
        <a:srgbClr val="000000"/>
      </a:dk2>
      <a:lt2>
        <a:srgbClr val="FFFDFD"/>
      </a:lt2>
      <a:accent1>
        <a:srgbClr val="FAA0AA"/>
      </a:accent1>
      <a:accent2>
        <a:srgbClr val="F5E5E4"/>
      </a:accent2>
      <a:accent3>
        <a:srgbClr val="AACED2"/>
      </a:accent3>
      <a:accent4>
        <a:srgbClr val="009FB8"/>
      </a:accent4>
      <a:accent5>
        <a:srgbClr val="FFBBB3"/>
      </a:accent5>
      <a:accent6>
        <a:srgbClr val="515151"/>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1097</TotalTime>
  <Words>2022</Words>
  <Application>Microsoft Office PowerPoint</Application>
  <PresentationFormat>自訂</PresentationFormat>
  <Paragraphs>251</Paragraphs>
  <Slides>33</Slides>
  <Notes>2</Notes>
  <HiddenSlides>0</HiddenSlides>
  <MMClips>0</MMClips>
  <ScaleCrop>false</ScaleCrop>
  <HeadingPairs>
    <vt:vector size="4" baseType="variant">
      <vt:variant>
        <vt:lpstr>佈景主題</vt:lpstr>
      </vt:variant>
      <vt:variant>
        <vt:i4>1</vt:i4>
      </vt:variant>
      <vt:variant>
        <vt:lpstr>投影片標題</vt:lpstr>
      </vt:variant>
      <vt:variant>
        <vt:i4>33</vt:i4>
      </vt:variant>
    </vt:vector>
  </HeadingPairs>
  <TitlesOfParts>
    <vt:vector size="34" baseType="lpstr">
      <vt:lpstr>Office 主题</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OfficePLUS</dc:creator>
  <cp:keywords/>
  <dc:description/>
  <cp:lastModifiedBy>ads</cp:lastModifiedBy>
  <cp:revision>153</cp:revision>
  <dcterms:created xsi:type="dcterms:W3CDTF">2015-08-18T02:51:41Z</dcterms:created>
  <dcterms:modified xsi:type="dcterms:W3CDTF">2018-01-02T14:37:02Z</dcterms:modified>
  <cp:category/>
</cp:coreProperties>
</file>